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60" r:id="rId3"/>
    <p:sldId id="267" r:id="rId4"/>
    <p:sldId id="268" r:id="rId5"/>
    <p:sldId id="269" r:id="rId6"/>
    <p:sldId id="262" r:id="rId7"/>
    <p:sldId id="280" r:id="rId8"/>
    <p:sldId id="281" r:id="rId9"/>
    <p:sldId id="264" r:id="rId10"/>
    <p:sldId id="265" r:id="rId11"/>
    <p:sldId id="271" r:id="rId12"/>
    <p:sldId id="273" r:id="rId13"/>
    <p:sldId id="274" r:id="rId14"/>
    <p:sldId id="275"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25" d="100"/>
          <a:sy n="125" d="100"/>
        </p:scale>
        <p:origin x="1494"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2DBC46-E1D4-4C52-B7B0-D007CDECB364}" type="datetimeFigureOut">
              <a:rPr lang="fr-FR" smtClean="0"/>
              <a:t>25/09/2020</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24129-33DA-466C-B62F-BBD677D99E8C}" type="slidenum">
              <a:rPr lang="fr-FR" smtClean="0"/>
              <a:t>‹N°›</a:t>
            </a:fld>
            <a:endParaRPr lang="fr-FR"/>
          </a:p>
        </p:txBody>
      </p:sp>
    </p:spTree>
    <p:extLst>
      <p:ext uri="{BB962C8B-B14F-4D97-AF65-F5344CB8AC3E}">
        <p14:creationId xmlns:p14="http://schemas.microsoft.com/office/powerpoint/2010/main" val="2714664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xfrm>
            <a:off x="1371600" y="1143000"/>
            <a:ext cx="4114800" cy="3086100"/>
          </a:xfrm>
          <a:ln/>
        </p:spPr>
      </p:sp>
      <p:sp>
        <p:nvSpPr>
          <p:cNvPr id="17411" name="Notes Placeholder 2"/>
          <p:cNvSpPr>
            <a:spLocks noGrp="1"/>
          </p:cNvSpPr>
          <p:nvPr>
            <p:ph type="body" idx="1"/>
          </p:nvPr>
        </p:nvSpPr>
        <p:spPr>
          <a:noFill/>
        </p:spPr>
        <p:txBody>
          <a:bodyPr/>
          <a:lstStyle/>
          <a:p>
            <a:r>
              <a:rPr lang="en-US" altLang="fr-FR" b="1" smtClean="0">
                <a:latin typeface="Arial" panose="020B0604020202020204" pitchFamily="34" charset="0"/>
                <a:cs typeface="Arial" panose="020B0604020202020204" pitchFamily="34" charset="0"/>
              </a:rPr>
              <a:t>Figure 1. </a:t>
            </a:r>
            <a:r>
              <a:rPr lang="en-US" altLang="fr-FR" smtClean="0">
                <a:latin typeface="Arial" panose="020B0604020202020204" pitchFamily="34" charset="0"/>
                <a:cs typeface="Arial" panose="020B0604020202020204" pitchFamily="34" charset="0"/>
              </a:rPr>
              <a:t>Trends over time for environmental issues identified in the 1992 scientists’ warning to humanity. The years before and after the 1992 scientists’ warning are shown as gray and black lines, respectively. Panel (a) shows emissions of halogen source gases, which deplete stratospheric ozone, assuming a constant natural emission rate of 0.11 Mt CFC-11-equivalent per year. In panel (c), marine catch has been going down since the mid-1990s, but at the same time, fishing effort has been going up (supplemental file S1). The vertebrate abundance index in panel (f) has been adjusted for taxonomic and geographic bias but incorporates relatively little data from developing countries, where there are the fewest studies; between 1970 and 2012, vertebrates declined by 58 percent, with freshwater, marine, and terrestrial populations declining by 81, 36, and 35 percent, respectively (file S1). Five-year means are shown in panel (h). In panel (i), ruminant livestock consist of domestic cattle, sheep, goats, and buffaloes. Note that y-axes do not start at zero, and it is important to inspect the data range when interpreting each graph. Percentage change, since 1992, for the variables in each panel are as follows: (a) –68.1%; (b) –26.1%; (c) –6.4%; (d) +75.3%; (e) –2.8%; (f) –28.9%; (g) +62.1%; (h) +167.6%; and (i) humans: +35.5%, ruminant livestock: +20.5%. Additional descriptions of the variables and trends, as well as sources for figure 1, are included in file S1.
</a:t>
            </a:r>
          </a:p>
        </p:txBody>
      </p:sp>
      <p:sp>
        <p:nvSpPr>
          <p:cNvPr id="1741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A9D12B2E-0047-488A-9F90-B202DF0B3286}" type="slidenum">
              <a:rPr lang="en-US" altLang="fr-FR" sz="1200"/>
              <a:pPr algn="r" eaLnBrk="1" hangingPunct="1"/>
              <a:t>2</a:t>
            </a:fld>
            <a:endParaRPr lang="en-US" altLang="fr-FR" sz="1200"/>
          </a:p>
        </p:txBody>
      </p:sp>
    </p:spTree>
    <p:extLst>
      <p:ext uri="{BB962C8B-B14F-4D97-AF65-F5344CB8AC3E}">
        <p14:creationId xmlns:p14="http://schemas.microsoft.com/office/powerpoint/2010/main" val="3755375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91E2C03-3E2F-49DC-BCE0-2BB5E163A694}" type="datetimeFigureOut">
              <a:rPr lang="fr-FR" smtClean="0"/>
              <a:t>25/09/2020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1055214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1E2C03-3E2F-49DC-BCE0-2BB5E163A694}" type="datetimeFigureOut">
              <a:rPr lang="fr-FR" smtClean="0"/>
              <a:t>25/09/2020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380437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91E2C03-3E2F-49DC-BCE0-2BB5E163A694}" type="datetimeFigureOut">
              <a:rPr lang="fr-FR" smtClean="0"/>
              <a:t>25/09/2020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697871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91E2C03-3E2F-49DC-BCE0-2BB5E163A694}" type="datetimeFigureOut">
              <a:rPr lang="fr-FR" smtClean="0"/>
              <a:t>25/09/2020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3254317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91E2C03-3E2F-49DC-BCE0-2BB5E163A694}" type="datetimeFigureOut">
              <a:rPr lang="fr-FR" smtClean="0"/>
              <a:t>25/09/2020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3459557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91E2C03-3E2F-49DC-BCE0-2BB5E163A694}" type="datetimeFigureOut">
              <a:rPr lang="fr-FR" smtClean="0"/>
              <a:t>25/09/2020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268577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E2C03-3E2F-49DC-BCE0-2BB5E163A694}" type="datetimeFigureOut">
              <a:rPr lang="fr-FR" smtClean="0"/>
              <a:t>25/09/2020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2275357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91E2C03-3E2F-49DC-BCE0-2BB5E163A694}" type="datetimeFigureOut">
              <a:rPr lang="fr-FR" smtClean="0"/>
              <a:t>25/09/2020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128506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91E2C03-3E2F-49DC-BCE0-2BB5E163A694}" type="datetimeFigureOut">
              <a:rPr lang="fr-FR" smtClean="0"/>
              <a:t>25/09/2020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1501644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1E2C03-3E2F-49DC-BCE0-2BB5E163A694}" type="datetimeFigureOut">
              <a:rPr lang="fr-FR" smtClean="0"/>
              <a:t>25/09/2020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3961091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1E2C03-3E2F-49DC-BCE0-2BB5E163A694}" type="datetimeFigureOut">
              <a:rPr lang="fr-FR" smtClean="0"/>
              <a:t>25/09/2020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5B40302-5C3C-468E-8790-7EFA0F8E6C17}" type="slidenum">
              <a:rPr lang="fr-FR" smtClean="0"/>
              <a:t>‹N°›</a:t>
            </a:fld>
            <a:endParaRPr lang="fr-FR"/>
          </a:p>
        </p:txBody>
      </p:sp>
    </p:spTree>
    <p:extLst>
      <p:ext uri="{BB962C8B-B14F-4D97-AF65-F5344CB8AC3E}">
        <p14:creationId xmlns:p14="http://schemas.microsoft.com/office/powerpoint/2010/main" val="1295347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4A26906A-6ABA-4F60-A6DE-F82AB12A97DE}" type="datetime1">
              <a:rPr lang="fr-FR" smtClean="0"/>
              <a:t>25/09/2020</a:t>
            </a:fld>
            <a:endParaRPr lang="fr-FR"/>
          </a:p>
        </p:txBody>
      </p:sp>
      <p:sp>
        <p:nvSpPr>
          <p:cNvPr id="5" name="Footer Placeholder 4"/>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26726B8-31DB-4F85-8B1C-53303A2BCB80}" type="slidenum">
              <a:rPr lang="fr-FR" smtClean="0"/>
              <a:t>‹N°›</a:t>
            </a:fld>
            <a:endParaRPr lang="fr-FR"/>
          </a:p>
        </p:txBody>
      </p:sp>
    </p:spTree>
    <p:extLst>
      <p:ext uri="{BB962C8B-B14F-4D97-AF65-F5344CB8AC3E}">
        <p14:creationId xmlns:p14="http://schemas.microsoft.com/office/powerpoint/2010/main" val="6017645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E2C03-3E2F-49DC-BCE0-2BB5E163A694}" type="datetimeFigureOut">
              <a:rPr lang="fr-FR" smtClean="0"/>
              <a:t>25/09/2020</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40302-5C3C-468E-8790-7EFA0F8E6C17}" type="slidenum">
              <a:rPr lang="fr-FR" smtClean="0"/>
              <a:t>‹N°›</a:t>
            </a:fld>
            <a:endParaRPr lang="fr-FR"/>
          </a:p>
        </p:txBody>
      </p:sp>
    </p:spTree>
    <p:extLst>
      <p:ext uri="{BB962C8B-B14F-4D97-AF65-F5344CB8AC3E}">
        <p14:creationId xmlns:p14="http://schemas.microsoft.com/office/powerpoint/2010/main" val="3521051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labos1point5.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ce-ub.fr/" TargetMode="External"/><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u-bordeaux.fr/Universite/Universite-ethique/Developpement-durable-responsabilite-societale2"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1079731" y="1559268"/>
            <a:ext cx="7032159" cy="2387600"/>
          </a:xfrm>
        </p:spPr>
        <p:txBody>
          <a:bodyPr>
            <a:normAutofit fontScale="90000"/>
          </a:bodyPr>
          <a:lstStyle/>
          <a:p>
            <a:pPr algn="ctr">
              <a:lnSpc>
                <a:spcPct val="100000"/>
              </a:lnSpc>
            </a:pPr>
            <a:r>
              <a:rPr lang="fr-FR" sz="4000" b="1" dirty="0" smtClean="0">
                <a:solidFill>
                  <a:srgbClr val="0070C0"/>
                </a:solidFill>
              </a:rPr>
              <a:t>Développement Durable </a:t>
            </a:r>
            <a:br>
              <a:rPr lang="fr-FR" sz="4000" b="1" dirty="0" smtClean="0">
                <a:solidFill>
                  <a:srgbClr val="0070C0"/>
                </a:solidFill>
              </a:rPr>
            </a:br>
            <a:r>
              <a:rPr lang="fr-FR" sz="4000" b="1" dirty="0" smtClean="0">
                <a:solidFill>
                  <a:srgbClr val="0070C0"/>
                </a:solidFill>
              </a:rPr>
              <a:t>&amp; </a:t>
            </a:r>
            <a:br>
              <a:rPr lang="fr-FR" sz="4000" b="1" dirty="0" smtClean="0">
                <a:solidFill>
                  <a:srgbClr val="0070C0"/>
                </a:solidFill>
              </a:rPr>
            </a:br>
            <a:r>
              <a:rPr lang="fr-FR" sz="4000" b="1" dirty="0" smtClean="0">
                <a:solidFill>
                  <a:srgbClr val="0070C0"/>
                </a:solidFill>
              </a:rPr>
              <a:t>mobilisation de la communauté scientifique </a:t>
            </a:r>
            <a:endParaRPr lang="fr-FR" sz="4000" b="1" dirty="0">
              <a:solidFill>
                <a:srgbClr val="0070C0"/>
              </a:solidFill>
            </a:endParaRPr>
          </a:p>
        </p:txBody>
      </p:sp>
      <p:sp>
        <p:nvSpPr>
          <p:cNvPr id="6" name="Sous-titre 2"/>
          <p:cNvSpPr txBox="1">
            <a:spLocks/>
          </p:cNvSpPr>
          <p:nvPr/>
        </p:nvSpPr>
        <p:spPr>
          <a:xfrm>
            <a:off x="447672" y="5495334"/>
            <a:ext cx="8296275" cy="8103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spcBef>
                <a:spcPts val="0"/>
              </a:spcBef>
            </a:pPr>
            <a:r>
              <a:rPr lang="fr-FR" sz="1800" b="1" dirty="0" smtClean="0"/>
              <a:t>Sarah </a:t>
            </a:r>
            <a:r>
              <a:rPr lang="fr-FR" sz="1800" b="1" dirty="0" err="1" smtClean="0"/>
              <a:t>Lesjean</a:t>
            </a:r>
            <a:r>
              <a:rPr lang="fr-FR" sz="1800" b="1" dirty="0" smtClean="0"/>
              <a:t> </a:t>
            </a:r>
          </a:p>
          <a:p>
            <a:pPr>
              <a:lnSpc>
                <a:spcPct val="120000"/>
              </a:lnSpc>
              <a:spcBef>
                <a:spcPts val="0"/>
              </a:spcBef>
            </a:pPr>
            <a:r>
              <a:rPr lang="fr-FR" sz="1800" b="1" dirty="0" smtClean="0"/>
              <a:t>Réunion </a:t>
            </a:r>
            <a:r>
              <a:rPr lang="fr-FR" sz="1800" b="1" dirty="0" smtClean="0"/>
              <a:t>d’unité </a:t>
            </a:r>
            <a:r>
              <a:rPr lang="fr-FR" sz="1800" b="1" dirty="0" smtClean="0"/>
              <a:t>U1035 BMGIC (Inserm / Université de Bordeaux)</a:t>
            </a:r>
            <a:endParaRPr lang="fr-FR" sz="1800" b="1" dirty="0" smtClean="0"/>
          </a:p>
          <a:p>
            <a:pPr>
              <a:lnSpc>
                <a:spcPct val="120000"/>
              </a:lnSpc>
              <a:spcBef>
                <a:spcPts val="0"/>
              </a:spcBef>
            </a:pPr>
            <a:r>
              <a:rPr lang="fr-FR" sz="1800" b="1" dirty="0" smtClean="0"/>
              <a:t>14/09/2020</a:t>
            </a:r>
            <a:endParaRPr lang="fr-FR" sz="1400" dirty="0" smtClean="0"/>
          </a:p>
        </p:txBody>
      </p:sp>
    </p:spTree>
    <p:extLst>
      <p:ext uri="{BB962C8B-B14F-4D97-AF65-F5344CB8AC3E}">
        <p14:creationId xmlns:p14="http://schemas.microsoft.com/office/powerpoint/2010/main" val="3209246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Box 3"/>
          <p:cNvSpPr txBox="1">
            <a:spLocks noChangeArrowheads="1"/>
          </p:cNvSpPr>
          <p:nvPr/>
        </p:nvSpPr>
        <p:spPr bwMode="auto">
          <a:xfrm>
            <a:off x="1143000" y="1031081"/>
            <a:ext cx="68580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endParaRPr lang="fr-FR" altLang="fr-FR" sz="1050" dirty="0"/>
          </a:p>
        </p:txBody>
      </p:sp>
      <p:pic>
        <p:nvPicPr>
          <p:cNvPr id="2" name="Image 1"/>
          <p:cNvPicPr>
            <a:picLocks noChangeAspect="1"/>
          </p:cNvPicPr>
          <p:nvPr/>
        </p:nvPicPr>
        <p:blipFill rotWithShape="1">
          <a:blip r:embed="rId3"/>
          <a:srcRect r="67164" b="52807"/>
          <a:stretch/>
        </p:blipFill>
        <p:spPr>
          <a:xfrm>
            <a:off x="753921" y="661663"/>
            <a:ext cx="2507439" cy="2701297"/>
          </a:xfrm>
          <a:prstGeom prst="rect">
            <a:avLst/>
          </a:prstGeom>
        </p:spPr>
      </p:pic>
      <p:sp>
        <p:nvSpPr>
          <p:cNvPr id="17" name="Rectangle 16"/>
          <p:cNvSpPr/>
          <p:nvPr/>
        </p:nvSpPr>
        <p:spPr>
          <a:xfrm>
            <a:off x="2252728" y="1804759"/>
            <a:ext cx="636713" cy="369332"/>
          </a:xfrm>
          <a:prstGeom prst="rect">
            <a:avLst/>
          </a:prstGeom>
        </p:spPr>
        <p:txBody>
          <a:bodyPr wrap="none">
            <a:spAutoFit/>
          </a:bodyPr>
          <a:lstStyle/>
          <a:p>
            <a:r>
              <a:rPr lang="fr-FR" b="1" dirty="0">
                <a:solidFill>
                  <a:srgbClr val="FF0000"/>
                </a:solidFill>
              </a:rPr>
              <a:t>x</a:t>
            </a:r>
            <a:r>
              <a:rPr lang="fr-FR" b="1" dirty="0" smtClean="0">
                <a:solidFill>
                  <a:srgbClr val="FF0000"/>
                </a:solidFill>
              </a:rPr>
              <a:t> 1,9</a:t>
            </a:r>
            <a:endParaRPr lang="fr-FR" b="1" dirty="0">
              <a:solidFill>
                <a:srgbClr val="FF0000"/>
              </a:solidFill>
            </a:endParaRPr>
          </a:p>
        </p:txBody>
      </p:sp>
      <p:sp>
        <p:nvSpPr>
          <p:cNvPr id="28" name="Text Placeholder 2"/>
          <p:cNvSpPr txBox="1">
            <a:spLocks/>
          </p:cNvSpPr>
          <p:nvPr/>
        </p:nvSpPr>
        <p:spPr bwMode="auto">
          <a:xfrm>
            <a:off x="0" y="6334806"/>
            <a:ext cx="6467475" cy="43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1450" tIns="0" rIns="171450" bIns="0"/>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fr-FR" sz="1600" i="1" dirty="0" smtClean="0"/>
              <a:t>World </a:t>
            </a:r>
            <a:r>
              <a:rPr lang="en-US" altLang="fr-FR" sz="1600" i="1" dirty="0"/>
              <a:t>Scientists’ Warning to Humanity: A Second </a:t>
            </a:r>
            <a:r>
              <a:rPr lang="en-US" altLang="fr-FR" sz="1600" i="1" dirty="0" smtClean="0"/>
              <a:t>Notice</a:t>
            </a:r>
            <a:r>
              <a:rPr lang="en-US" altLang="fr-FR" sz="1600" dirty="0" smtClean="0"/>
              <a:t>. </a:t>
            </a:r>
          </a:p>
          <a:p>
            <a:pPr eaLnBrk="1" hangingPunct="1">
              <a:spcBef>
                <a:spcPct val="0"/>
              </a:spcBef>
              <a:buFontTx/>
              <a:buNone/>
            </a:pPr>
            <a:r>
              <a:rPr lang="en-US" altLang="fr-FR" sz="1600" b="1" dirty="0" err="1" smtClean="0"/>
              <a:t>BioScience</a:t>
            </a:r>
            <a:r>
              <a:rPr lang="en-US" altLang="fr-FR" sz="1600" dirty="0"/>
              <a:t>. </a:t>
            </a:r>
            <a:r>
              <a:rPr lang="en-US" altLang="fr-FR" sz="1600" dirty="0" smtClean="0"/>
              <a:t>2017;67:1026-1028</a:t>
            </a:r>
            <a:r>
              <a:rPr lang="en-US" altLang="fr-FR" sz="1600" dirty="0"/>
              <a:t>. </a:t>
            </a:r>
          </a:p>
        </p:txBody>
      </p:sp>
      <p:pic>
        <p:nvPicPr>
          <p:cNvPr id="24" name="Image 23"/>
          <p:cNvPicPr>
            <a:picLocks noChangeAspect="1"/>
          </p:cNvPicPr>
          <p:nvPr/>
        </p:nvPicPr>
        <p:blipFill rotWithShape="1">
          <a:blip r:embed="rId3"/>
          <a:srcRect l="33369" r="34300" b="52985"/>
          <a:stretch/>
        </p:blipFill>
        <p:spPr>
          <a:xfrm>
            <a:off x="3302001" y="661663"/>
            <a:ext cx="2468880" cy="2691137"/>
          </a:xfrm>
          <a:prstGeom prst="rect">
            <a:avLst/>
          </a:prstGeom>
        </p:spPr>
      </p:pic>
      <p:sp>
        <p:nvSpPr>
          <p:cNvPr id="29" name="Rectangle 28"/>
          <p:cNvSpPr/>
          <p:nvPr/>
        </p:nvSpPr>
        <p:spPr>
          <a:xfrm>
            <a:off x="4745933" y="2025485"/>
            <a:ext cx="636713" cy="369332"/>
          </a:xfrm>
          <a:prstGeom prst="rect">
            <a:avLst/>
          </a:prstGeom>
        </p:spPr>
        <p:txBody>
          <a:bodyPr wrap="none">
            <a:spAutoFit/>
          </a:bodyPr>
          <a:lstStyle/>
          <a:p>
            <a:r>
              <a:rPr lang="fr-FR" b="1" dirty="0">
                <a:solidFill>
                  <a:srgbClr val="FF0000"/>
                </a:solidFill>
              </a:rPr>
              <a:t>x</a:t>
            </a:r>
            <a:r>
              <a:rPr lang="fr-FR" b="1" dirty="0" smtClean="0">
                <a:solidFill>
                  <a:srgbClr val="FF0000"/>
                </a:solidFill>
              </a:rPr>
              <a:t> 2,2</a:t>
            </a:r>
            <a:endParaRPr lang="fr-FR" b="1" dirty="0">
              <a:solidFill>
                <a:srgbClr val="FF0000"/>
              </a:solidFill>
            </a:endParaRPr>
          </a:p>
        </p:txBody>
      </p:sp>
      <p:sp>
        <p:nvSpPr>
          <p:cNvPr id="30" name="Rectangle 29"/>
          <p:cNvSpPr/>
          <p:nvPr/>
        </p:nvSpPr>
        <p:spPr>
          <a:xfrm>
            <a:off x="5343318" y="1262194"/>
            <a:ext cx="636713" cy="369332"/>
          </a:xfrm>
          <a:prstGeom prst="rect">
            <a:avLst/>
          </a:prstGeom>
        </p:spPr>
        <p:txBody>
          <a:bodyPr wrap="none">
            <a:spAutoFit/>
          </a:bodyPr>
          <a:lstStyle/>
          <a:p>
            <a:r>
              <a:rPr lang="fr-FR" b="1" dirty="0">
                <a:solidFill>
                  <a:srgbClr val="FF0000"/>
                </a:solidFill>
              </a:rPr>
              <a:t>x</a:t>
            </a:r>
            <a:r>
              <a:rPr lang="fr-FR" b="1" dirty="0" smtClean="0">
                <a:solidFill>
                  <a:srgbClr val="FF0000"/>
                </a:solidFill>
              </a:rPr>
              <a:t> 3,5</a:t>
            </a:r>
            <a:endParaRPr lang="fr-FR" b="1" dirty="0">
              <a:solidFill>
                <a:srgbClr val="FF0000"/>
              </a:solidFill>
            </a:endParaRPr>
          </a:p>
        </p:txBody>
      </p:sp>
      <p:pic>
        <p:nvPicPr>
          <p:cNvPr id="31" name="Image 30"/>
          <p:cNvPicPr>
            <a:picLocks noChangeAspect="1"/>
          </p:cNvPicPr>
          <p:nvPr/>
        </p:nvPicPr>
        <p:blipFill rotWithShape="1">
          <a:blip r:embed="rId3"/>
          <a:srcRect l="67297" t="-1" b="53696"/>
          <a:stretch/>
        </p:blipFill>
        <p:spPr>
          <a:xfrm>
            <a:off x="5892800" y="661663"/>
            <a:ext cx="2497279" cy="2650497"/>
          </a:xfrm>
          <a:prstGeom prst="rect">
            <a:avLst/>
          </a:prstGeom>
        </p:spPr>
      </p:pic>
      <p:sp>
        <p:nvSpPr>
          <p:cNvPr id="32" name="Rectangle 31"/>
          <p:cNvSpPr/>
          <p:nvPr/>
        </p:nvSpPr>
        <p:spPr>
          <a:xfrm>
            <a:off x="8202031" y="1262194"/>
            <a:ext cx="793807" cy="369332"/>
          </a:xfrm>
          <a:prstGeom prst="rect">
            <a:avLst/>
          </a:prstGeom>
        </p:spPr>
        <p:txBody>
          <a:bodyPr wrap="none">
            <a:spAutoFit/>
          </a:bodyPr>
          <a:lstStyle/>
          <a:p>
            <a:r>
              <a:rPr lang="fr-FR" b="1" dirty="0" smtClean="0">
                <a:solidFill>
                  <a:srgbClr val="FF0000"/>
                </a:solidFill>
              </a:rPr>
              <a:t>+1,0°C</a:t>
            </a:r>
            <a:endParaRPr lang="fr-FR" b="1" dirty="0">
              <a:solidFill>
                <a:srgbClr val="FF0000"/>
              </a:solidFill>
            </a:endParaRPr>
          </a:p>
        </p:txBody>
      </p:sp>
      <p:sp>
        <p:nvSpPr>
          <p:cNvPr id="33" name="Rectangle 32"/>
          <p:cNvSpPr/>
          <p:nvPr/>
        </p:nvSpPr>
        <p:spPr>
          <a:xfrm>
            <a:off x="7361181" y="2174091"/>
            <a:ext cx="793807" cy="369332"/>
          </a:xfrm>
          <a:prstGeom prst="rect">
            <a:avLst/>
          </a:prstGeom>
        </p:spPr>
        <p:txBody>
          <a:bodyPr wrap="none">
            <a:spAutoFit/>
          </a:bodyPr>
          <a:lstStyle/>
          <a:p>
            <a:r>
              <a:rPr lang="fr-FR" b="1" dirty="0" smtClean="0">
                <a:solidFill>
                  <a:srgbClr val="FF0000"/>
                </a:solidFill>
              </a:rPr>
              <a:t>+0,3°C</a:t>
            </a:r>
            <a:endParaRPr lang="fr-FR" b="1" dirty="0">
              <a:solidFill>
                <a:srgbClr val="FF0000"/>
              </a:solidFill>
            </a:endParaRPr>
          </a:p>
        </p:txBody>
      </p:sp>
      <p:pic>
        <p:nvPicPr>
          <p:cNvPr id="34" name="Image 33"/>
          <p:cNvPicPr>
            <a:picLocks noChangeAspect="1"/>
          </p:cNvPicPr>
          <p:nvPr/>
        </p:nvPicPr>
        <p:blipFill rotWithShape="1">
          <a:blip r:embed="rId3"/>
          <a:srcRect t="47193" r="67164" b="6297"/>
          <a:stretch/>
        </p:blipFill>
        <p:spPr>
          <a:xfrm>
            <a:off x="753921" y="3362959"/>
            <a:ext cx="2507440" cy="2662261"/>
          </a:xfrm>
          <a:prstGeom prst="rect">
            <a:avLst/>
          </a:prstGeom>
        </p:spPr>
      </p:pic>
      <p:sp>
        <p:nvSpPr>
          <p:cNvPr id="35" name="Rectangle 34"/>
          <p:cNvSpPr/>
          <p:nvPr/>
        </p:nvSpPr>
        <p:spPr>
          <a:xfrm>
            <a:off x="2130416" y="4843338"/>
            <a:ext cx="710451" cy="369332"/>
          </a:xfrm>
          <a:prstGeom prst="rect">
            <a:avLst/>
          </a:prstGeom>
        </p:spPr>
        <p:txBody>
          <a:bodyPr wrap="none">
            <a:spAutoFit/>
          </a:bodyPr>
          <a:lstStyle/>
          <a:p>
            <a:r>
              <a:rPr lang="fr-FR" b="1" dirty="0" smtClean="0">
                <a:solidFill>
                  <a:srgbClr val="FF0000"/>
                </a:solidFill>
              </a:rPr>
              <a:t>- 40%</a:t>
            </a:r>
            <a:endParaRPr lang="fr-FR" b="1" dirty="0">
              <a:solidFill>
                <a:srgbClr val="FF0000"/>
              </a:solidFill>
            </a:endParaRPr>
          </a:p>
        </p:txBody>
      </p:sp>
      <p:pic>
        <p:nvPicPr>
          <p:cNvPr id="37" name="Image 36"/>
          <p:cNvPicPr>
            <a:picLocks noChangeAspect="1"/>
          </p:cNvPicPr>
          <p:nvPr/>
        </p:nvPicPr>
        <p:blipFill rotWithShape="1">
          <a:blip r:embed="rId3"/>
          <a:srcRect l="33369" t="47725" r="34034" b="6297"/>
          <a:stretch/>
        </p:blipFill>
        <p:spPr>
          <a:xfrm>
            <a:off x="3302001" y="3393439"/>
            <a:ext cx="2489200" cy="2631781"/>
          </a:xfrm>
          <a:prstGeom prst="rect">
            <a:avLst/>
          </a:prstGeom>
        </p:spPr>
      </p:pic>
      <p:sp>
        <p:nvSpPr>
          <p:cNvPr id="38" name="Rectangle 37"/>
          <p:cNvSpPr/>
          <p:nvPr/>
        </p:nvSpPr>
        <p:spPr>
          <a:xfrm>
            <a:off x="4649273" y="4877567"/>
            <a:ext cx="710451" cy="369332"/>
          </a:xfrm>
          <a:prstGeom prst="rect">
            <a:avLst/>
          </a:prstGeom>
        </p:spPr>
        <p:txBody>
          <a:bodyPr wrap="none">
            <a:spAutoFit/>
          </a:bodyPr>
          <a:lstStyle/>
          <a:p>
            <a:r>
              <a:rPr lang="fr-FR" b="1" dirty="0" smtClean="0">
                <a:solidFill>
                  <a:srgbClr val="FF0000"/>
                </a:solidFill>
              </a:rPr>
              <a:t>- 40%</a:t>
            </a:r>
            <a:endParaRPr lang="fr-FR" b="1" dirty="0">
              <a:solidFill>
                <a:srgbClr val="FF0000"/>
              </a:solidFill>
            </a:endParaRPr>
          </a:p>
        </p:txBody>
      </p:sp>
      <p:pic>
        <p:nvPicPr>
          <p:cNvPr id="40" name="Image 39"/>
          <p:cNvPicPr>
            <a:picLocks noChangeAspect="1"/>
          </p:cNvPicPr>
          <p:nvPr/>
        </p:nvPicPr>
        <p:blipFill rotWithShape="1">
          <a:blip r:embed="rId3"/>
          <a:srcRect l="67031" t="47193" b="6297"/>
          <a:stretch/>
        </p:blipFill>
        <p:spPr>
          <a:xfrm>
            <a:off x="5872480" y="3362959"/>
            <a:ext cx="2517599" cy="2662261"/>
          </a:xfrm>
          <a:prstGeom prst="rect">
            <a:avLst/>
          </a:prstGeom>
        </p:spPr>
      </p:pic>
      <p:sp>
        <p:nvSpPr>
          <p:cNvPr id="41" name="Rectangle 40"/>
          <p:cNvSpPr/>
          <p:nvPr/>
        </p:nvSpPr>
        <p:spPr>
          <a:xfrm>
            <a:off x="7896498" y="3871185"/>
            <a:ext cx="460382" cy="369332"/>
          </a:xfrm>
          <a:prstGeom prst="rect">
            <a:avLst/>
          </a:prstGeom>
        </p:spPr>
        <p:txBody>
          <a:bodyPr wrap="none">
            <a:spAutoFit/>
          </a:bodyPr>
          <a:lstStyle/>
          <a:p>
            <a:r>
              <a:rPr lang="fr-FR" b="1" dirty="0" smtClean="0">
                <a:solidFill>
                  <a:srgbClr val="FF0000"/>
                </a:solidFill>
              </a:rPr>
              <a:t>x 9</a:t>
            </a:r>
            <a:endParaRPr lang="fr-FR" b="1" dirty="0">
              <a:solidFill>
                <a:srgbClr val="FF0000"/>
              </a:solidFill>
            </a:endParaRPr>
          </a:p>
        </p:txBody>
      </p:sp>
      <p:sp>
        <p:nvSpPr>
          <p:cNvPr id="42" name="Rectangle 41"/>
          <p:cNvSpPr/>
          <p:nvPr/>
        </p:nvSpPr>
        <p:spPr>
          <a:xfrm>
            <a:off x="7361181" y="4623582"/>
            <a:ext cx="460382" cy="369332"/>
          </a:xfrm>
          <a:prstGeom prst="rect">
            <a:avLst/>
          </a:prstGeom>
        </p:spPr>
        <p:txBody>
          <a:bodyPr wrap="none">
            <a:spAutoFit/>
          </a:bodyPr>
          <a:lstStyle/>
          <a:p>
            <a:r>
              <a:rPr lang="fr-FR" b="1" dirty="0" smtClean="0">
                <a:solidFill>
                  <a:srgbClr val="FF0000"/>
                </a:solidFill>
              </a:rPr>
              <a:t>x 6</a:t>
            </a:r>
            <a:endParaRPr lang="fr-FR" b="1" dirty="0">
              <a:solidFill>
                <a:srgbClr val="FF0000"/>
              </a:solidFill>
            </a:endParaRPr>
          </a:p>
        </p:txBody>
      </p:sp>
      <p:sp>
        <p:nvSpPr>
          <p:cNvPr id="43" name="Rectangle 42"/>
          <p:cNvSpPr/>
          <p:nvPr/>
        </p:nvSpPr>
        <p:spPr>
          <a:xfrm>
            <a:off x="2889441" y="1273564"/>
            <a:ext cx="636713" cy="369332"/>
          </a:xfrm>
          <a:prstGeom prst="rect">
            <a:avLst/>
          </a:prstGeom>
        </p:spPr>
        <p:txBody>
          <a:bodyPr wrap="none">
            <a:spAutoFit/>
          </a:bodyPr>
          <a:lstStyle/>
          <a:p>
            <a:r>
              <a:rPr lang="fr-FR" b="1" dirty="0">
                <a:solidFill>
                  <a:srgbClr val="FF0000"/>
                </a:solidFill>
              </a:rPr>
              <a:t>x</a:t>
            </a:r>
            <a:r>
              <a:rPr lang="fr-FR" b="1" dirty="0" smtClean="0">
                <a:solidFill>
                  <a:srgbClr val="FF0000"/>
                </a:solidFill>
              </a:rPr>
              <a:t> 2,5</a:t>
            </a:r>
            <a:endParaRPr lang="fr-FR" b="1" dirty="0">
              <a:solidFill>
                <a:srgbClr val="FF0000"/>
              </a:solidFill>
            </a:endParaRPr>
          </a:p>
        </p:txBody>
      </p:sp>
      <p:sp>
        <p:nvSpPr>
          <p:cNvPr id="44" name="Rectangle 43"/>
          <p:cNvSpPr/>
          <p:nvPr/>
        </p:nvSpPr>
        <p:spPr>
          <a:xfrm>
            <a:off x="2799754" y="5434279"/>
            <a:ext cx="710451" cy="369332"/>
          </a:xfrm>
          <a:prstGeom prst="rect">
            <a:avLst/>
          </a:prstGeom>
        </p:spPr>
        <p:txBody>
          <a:bodyPr wrap="none">
            <a:spAutoFit/>
          </a:bodyPr>
          <a:lstStyle/>
          <a:p>
            <a:r>
              <a:rPr lang="fr-FR" b="1" dirty="0" smtClean="0">
                <a:solidFill>
                  <a:srgbClr val="FF0000"/>
                </a:solidFill>
              </a:rPr>
              <a:t>- 60%</a:t>
            </a:r>
            <a:endParaRPr lang="fr-FR" b="1" dirty="0">
              <a:solidFill>
                <a:srgbClr val="FF0000"/>
              </a:solidFill>
            </a:endParaRPr>
          </a:p>
        </p:txBody>
      </p:sp>
      <p:sp>
        <p:nvSpPr>
          <p:cNvPr id="45" name="Rectangle 44"/>
          <p:cNvSpPr/>
          <p:nvPr/>
        </p:nvSpPr>
        <p:spPr>
          <a:xfrm>
            <a:off x="5417245" y="5399189"/>
            <a:ext cx="710451" cy="369332"/>
          </a:xfrm>
          <a:prstGeom prst="rect">
            <a:avLst/>
          </a:prstGeom>
        </p:spPr>
        <p:txBody>
          <a:bodyPr wrap="none">
            <a:spAutoFit/>
          </a:bodyPr>
          <a:lstStyle/>
          <a:p>
            <a:r>
              <a:rPr lang="fr-FR" b="1" dirty="0" smtClean="0">
                <a:solidFill>
                  <a:srgbClr val="FF0000"/>
                </a:solidFill>
              </a:rPr>
              <a:t>- 55%</a:t>
            </a:r>
            <a:endParaRPr lang="fr-FR" b="1" dirty="0">
              <a:solidFill>
                <a:srgbClr val="FF0000"/>
              </a:solidFill>
            </a:endParaRPr>
          </a:p>
        </p:txBody>
      </p:sp>
      <p:sp>
        <p:nvSpPr>
          <p:cNvPr id="3" name="ZoneTexte 2"/>
          <p:cNvSpPr txBox="1"/>
          <p:nvPr/>
        </p:nvSpPr>
        <p:spPr>
          <a:xfrm>
            <a:off x="2709536" y="77897"/>
            <a:ext cx="2531847" cy="461665"/>
          </a:xfrm>
          <a:prstGeom prst="rect">
            <a:avLst/>
          </a:prstGeom>
          <a:noFill/>
        </p:spPr>
        <p:txBody>
          <a:bodyPr wrap="none" rtlCol="0">
            <a:spAutoFit/>
          </a:bodyPr>
          <a:lstStyle/>
          <a:p>
            <a:r>
              <a:rPr lang="fr-FR" sz="2400" b="1" dirty="0" smtClean="0">
                <a:solidFill>
                  <a:schemeClr val="accent1">
                    <a:lumMod val="75000"/>
                  </a:schemeClr>
                </a:solidFill>
              </a:rPr>
              <a:t>Quelques constats</a:t>
            </a:r>
            <a:endParaRPr lang="fr-FR" sz="2400" b="1" dirty="0">
              <a:solidFill>
                <a:schemeClr val="accent1">
                  <a:lumMod val="75000"/>
                </a:schemeClr>
              </a:solidFill>
            </a:endParaRPr>
          </a:p>
        </p:txBody>
      </p:sp>
    </p:spTree>
    <p:extLst>
      <p:ext uri="{BB962C8B-B14F-4D97-AF65-F5344CB8AC3E}">
        <p14:creationId xmlns:p14="http://schemas.microsoft.com/office/powerpoint/2010/main" val="325095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P spid="41" grpId="0"/>
      <p:bldP spid="42" grpId="0"/>
      <p:bldP spid="44"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9343" y="1668780"/>
            <a:ext cx="6223842" cy="3802380"/>
          </a:xfrm>
          <a:prstGeom prst="rect">
            <a:avLst/>
          </a:prstGeom>
        </p:spPr>
      </p:pic>
      <p:sp>
        <p:nvSpPr>
          <p:cNvPr id="3" name="ZoneTexte 2"/>
          <p:cNvSpPr txBox="1"/>
          <p:nvPr/>
        </p:nvSpPr>
        <p:spPr>
          <a:xfrm>
            <a:off x="739140" y="556260"/>
            <a:ext cx="5576911" cy="523220"/>
          </a:xfrm>
          <a:prstGeom prst="rect">
            <a:avLst/>
          </a:prstGeom>
          <a:noFill/>
        </p:spPr>
        <p:txBody>
          <a:bodyPr wrap="none" rtlCol="0">
            <a:spAutoFit/>
          </a:bodyPr>
          <a:lstStyle/>
          <a:p>
            <a:r>
              <a:rPr lang="fr-FR" sz="2800" b="1" dirty="0" smtClean="0">
                <a:solidFill>
                  <a:schemeClr val="accent1">
                    <a:lumMod val="75000"/>
                  </a:schemeClr>
                </a:solidFill>
              </a:rPr>
              <a:t>Notion de Développement </a:t>
            </a:r>
            <a:r>
              <a:rPr lang="fr-FR" sz="2800" b="1" dirty="0">
                <a:solidFill>
                  <a:schemeClr val="accent1">
                    <a:lumMod val="75000"/>
                  </a:schemeClr>
                </a:solidFill>
              </a:rPr>
              <a:t>D</a:t>
            </a:r>
            <a:r>
              <a:rPr lang="fr-FR" sz="2800" b="1" dirty="0" smtClean="0">
                <a:solidFill>
                  <a:schemeClr val="accent1">
                    <a:lumMod val="75000"/>
                  </a:schemeClr>
                </a:solidFill>
              </a:rPr>
              <a:t>urable :</a:t>
            </a:r>
            <a:endParaRPr lang="fr-FR" sz="2800" b="1" dirty="0">
              <a:solidFill>
                <a:schemeClr val="accent1">
                  <a:lumMod val="75000"/>
                </a:schemeClr>
              </a:solidFill>
            </a:endParaRPr>
          </a:p>
        </p:txBody>
      </p:sp>
    </p:spTree>
    <p:extLst>
      <p:ext uri="{BB962C8B-B14F-4D97-AF65-F5344CB8AC3E}">
        <p14:creationId xmlns:p14="http://schemas.microsoft.com/office/powerpoint/2010/main" val="8175968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708440" y="178993"/>
            <a:ext cx="5075360" cy="1775614"/>
          </a:xfrm>
          <a:prstGeom prst="rect">
            <a:avLst/>
          </a:prstGeom>
        </p:spPr>
      </p:pic>
      <p:sp>
        <p:nvSpPr>
          <p:cNvPr id="7" name="ZoneTexte 6"/>
          <p:cNvSpPr txBox="1"/>
          <p:nvPr/>
        </p:nvSpPr>
        <p:spPr>
          <a:xfrm>
            <a:off x="5954855" y="1013460"/>
            <a:ext cx="2652329" cy="369332"/>
          </a:xfrm>
          <a:prstGeom prst="rect">
            <a:avLst/>
          </a:prstGeom>
          <a:noFill/>
        </p:spPr>
        <p:txBody>
          <a:bodyPr wrap="none" rtlCol="0">
            <a:spAutoFit/>
          </a:bodyPr>
          <a:lstStyle/>
          <a:p>
            <a:r>
              <a:rPr lang="fr-FR" dirty="0" smtClean="0"/>
              <a:t>Adopté par l’ONU en 2015</a:t>
            </a:r>
            <a:endParaRPr lang="fr-FR" dirty="0"/>
          </a:p>
        </p:txBody>
      </p:sp>
      <p:pic>
        <p:nvPicPr>
          <p:cNvPr id="8" name="Image 7"/>
          <p:cNvPicPr>
            <a:picLocks noChangeAspect="1"/>
          </p:cNvPicPr>
          <p:nvPr/>
        </p:nvPicPr>
        <p:blipFill rotWithShape="1">
          <a:blip r:embed="rId3">
            <a:extLst>
              <a:ext uri="{28A0092B-C50C-407E-A947-70E740481C1C}">
                <a14:useLocalDpi xmlns:a14="http://schemas.microsoft.com/office/drawing/2010/main" val="0"/>
              </a:ext>
            </a:extLst>
          </a:blip>
          <a:srcRect l="11166" t="15253" r="11084" b="15710"/>
          <a:stretch/>
        </p:blipFill>
        <p:spPr>
          <a:xfrm>
            <a:off x="349933" y="2103120"/>
            <a:ext cx="8192657" cy="4091939"/>
          </a:xfrm>
          <a:prstGeom prst="rect">
            <a:avLst/>
          </a:prstGeom>
        </p:spPr>
      </p:pic>
    </p:spTree>
    <p:extLst>
      <p:ext uri="{BB962C8B-B14F-4D97-AF65-F5344CB8AC3E}">
        <p14:creationId xmlns:p14="http://schemas.microsoft.com/office/powerpoint/2010/main" val="3303067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708440" y="178993"/>
            <a:ext cx="5075360" cy="1775614"/>
          </a:xfrm>
          <a:prstGeom prst="rect">
            <a:avLst/>
          </a:prstGeom>
        </p:spPr>
      </p:pic>
      <p:sp>
        <p:nvSpPr>
          <p:cNvPr id="7" name="ZoneTexte 6"/>
          <p:cNvSpPr txBox="1"/>
          <p:nvPr/>
        </p:nvSpPr>
        <p:spPr>
          <a:xfrm>
            <a:off x="5954855" y="1013460"/>
            <a:ext cx="2652329" cy="369332"/>
          </a:xfrm>
          <a:prstGeom prst="rect">
            <a:avLst/>
          </a:prstGeom>
          <a:noFill/>
        </p:spPr>
        <p:txBody>
          <a:bodyPr wrap="none" rtlCol="0">
            <a:spAutoFit/>
          </a:bodyPr>
          <a:lstStyle/>
          <a:p>
            <a:r>
              <a:rPr lang="fr-FR" dirty="0" smtClean="0"/>
              <a:t>Adopté par l’ONU en 2015</a:t>
            </a:r>
            <a:endParaRPr lang="fr-FR" dirty="0"/>
          </a:p>
        </p:txBody>
      </p:sp>
      <p:pic>
        <p:nvPicPr>
          <p:cNvPr id="8" name="Image 7"/>
          <p:cNvPicPr>
            <a:picLocks noChangeAspect="1"/>
          </p:cNvPicPr>
          <p:nvPr/>
        </p:nvPicPr>
        <p:blipFill rotWithShape="1">
          <a:blip r:embed="rId3">
            <a:extLst>
              <a:ext uri="{28A0092B-C50C-407E-A947-70E740481C1C}">
                <a14:useLocalDpi xmlns:a14="http://schemas.microsoft.com/office/drawing/2010/main" val="0"/>
              </a:ext>
            </a:extLst>
          </a:blip>
          <a:srcRect l="11166" t="15253" r="11084" b="15710"/>
          <a:stretch/>
        </p:blipFill>
        <p:spPr>
          <a:xfrm>
            <a:off x="349933" y="2103120"/>
            <a:ext cx="8192657" cy="4091939"/>
          </a:xfrm>
          <a:prstGeom prst="rect">
            <a:avLst/>
          </a:prstGeom>
        </p:spPr>
      </p:pic>
      <p:sp>
        <p:nvSpPr>
          <p:cNvPr id="2" name="Rectangle 1"/>
          <p:cNvSpPr/>
          <p:nvPr/>
        </p:nvSpPr>
        <p:spPr>
          <a:xfrm>
            <a:off x="4457700" y="2103120"/>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783800" y="2103120"/>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7117520" y="2103120"/>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120161" y="3478529"/>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4446261" y="3478529"/>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408947" y="4819649"/>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764554" y="4819649"/>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408947" y="3478529"/>
            <a:ext cx="1326100" cy="134112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447800" y="6343572"/>
            <a:ext cx="4848379" cy="369332"/>
          </a:xfrm>
          <a:prstGeom prst="rect">
            <a:avLst/>
          </a:prstGeom>
          <a:noFill/>
        </p:spPr>
        <p:txBody>
          <a:bodyPr wrap="none" rtlCol="0">
            <a:spAutoFit/>
          </a:bodyPr>
          <a:lstStyle/>
          <a:p>
            <a:r>
              <a:rPr lang="fr-FR" dirty="0" smtClean="0"/>
              <a:t>Concerne les activités recherche et enseignement</a:t>
            </a:r>
            <a:endParaRPr lang="fr-FR" dirty="0"/>
          </a:p>
        </p:txBody>
      </p:sp>
      <p:sp>
        <p:nvSpPr>
          <p:cNvPr id="16" name="Rectangle 15"/>
          <p:cNvSpPr/>
          <p:nvPr/>
        </p:nvSpPr>
        <p:spPr>
          <a:xfrm>
            <a:off x="1116258" y="6309282"/>
            <a:ext cx="5383602" cy="403544"/>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997293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21" y="0"/>
            <a:ext cx="7970557" cy="6858000"/>
          </a:xfrm>
          <a:prstGeom prst="rect">
            <a:avLst/>
          </a:prstGeom>
        </p:spPr>
      </p:pic>
    </p:spTree>
    <p:extLst>
      <p:ext uri="{BB962C8B-B14F-4D97-AF65-F5344CB8AC3E}">
        <p14:creationId xmlns:p14="http://schemas.microsoft.com/office/powerpoint/2010/main" val="4021167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t="8837" b="9583"/>
          <a:stretch/>
        </p:blipFill>
        <p:spPr>
          <a:xfrm>
            <a:off x="192101" y="606056"/>
            <a:ext cx="8759798" cy="5594719"/>
          </a:xfrm>
          <a:prstGeom prst="rect">
            <a:avLst/>
          </a:prstGeom>
        </p:spPr>
      </p:pic>
      <p:sp>
        <p:nvSpPr>
          <p:cNvPr id="3" name="ZoneTexte 2"/>
          <p:cNvSpPr txBox="1"/>
          <p:nvPr/>
        </p:nvSpPr>
        <p:spPr>
          <a:xfrm>
            <a:off x="0" y="6488668"/>
            <a:ext cx="6240811" cy="276999"/>
          </a:xfrm>
          <a:prstGeom prst="rect">
            <a:avLst/>
          </a:prstGeom>
          <a:noFill/>
        </p:spPr>
        <p:txBody>
          <a:bodyPr wrap="none" rtlCol="0">
            <a:spAutoFit/>
          </a:bodyPr>
          <a:lstStyle/>
          <a:p>
            <a:r>
              <a:rPr lang="fr-FR" sz="1200" dirty="0" smtClean="0"/>
              <a:t>Visual </a:t>
            </a:r>
            <a:r>
              <a:rPr lang="fr-FR" sz="1200" dirty="0" err="1" smtClean="0"/>
              <a:t>Carbon</a:t>
            </a:r>
            <a:r>
              <a:rPr lang="fr-FR" sz="1200" dirty="0"/>
              <a:t>. http://www.saxifrages.org/eco/show96a/Your_guide_to_2C_travel_--_Infographic</a:t>
            </a:r>
          </a:p>
        </p:txBody>
      </p:sp>
      <p:sp>
        <p:nvSpPr>
          <p:cNvPr id="4" name="ZoneTexte 3"/>
          <p:cNvSpPr txBox="1"/>
          <p:nvPr/>
        </p:nvSpPr>
        <p:spPr>
          <a:xfrm>
            <a:off x="3120405" y="82836"/>
            <a:ext cx="2813014" cy="523220"/>
          </a:xfrm>
          <a:prstGeom prst="rect">
            <a:avLst/>
          </a:prstGeom>
          <a:noFill/>
        </p:spPr>
        <p:txBody>
          <a:bodyPr wrap="none" rtlCol="0">
            <a:spAutoFit/>
          </a:bodyPr>
          <a:lstStyle/>
          <a:p>
            <a:r>
              <a:rPr lang="fr-FR" sz="2800" b="1" dirty="0" smtClean="0">
                <a:solidFill>
                  <a:schemeClr val="accent1">
                    <a:lumMod val="75000"/>
                  </a:schemeClr>
                </a:solidFill>
              </a:rPr>
              <a:t>L’avion gourmand</a:t>
            </a:r>
            <a:endParaRPr lang="fr-FR" sz="2800" b="1" dirty="0">
              <a:solidFill>
                <a:schemeClr val="accent1">
                  <a:lumMod val="75000"/>
                </a:schemeClr>
              </a:solidFill>
            </a:endParaRPr>
          </a:p>
        </p:txBody>
      </p:sp>
    </p:spTree>
    <p:extLst>
      <p:ext uri="{BB962C8B-B14F-4D97-AF65-F5344CB8AC3E}">
        <p14:creationId xmlns:p14="http://schemas.microsoft.com/office/powerpoint/2010/main" val="40148519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617377" y="114251"/>
            <a:ext cx="3829766" cy="523220"/>
          </a:xfrm>
          <a:prstGeom prst="rect">
            <a:avLst/>
          </a:prstGeom>
          <a:noFill/>
        </p:spPr>
        <p:txBody>
          <a:bodyPr wrap="none" rtlCol="0">
            <a:spAutoFit/>
          </a:bodyPr>
          <a:lstStyle/>
          <a:p>
            <a:r>
              <a:rPr lang="fr-FR" sz="2800" b="1" dirty="0" smtClean="0">
                <a:solidFill>
                  <a:schemeClr val="accent1">
                    <a:lumMod val="75000"/>
                  </a:schemeClr>
                </a:solidFill>
              </a:rPr>
              <a:t>Le numérique pas si vert</a:t>
            </a:r>
            <a:endParaRPr lang="fr-FR" sz="2800" b="1" dirty="0">
              <a:solidFill>
                <a:schemeClr val="accent1">
                  <a:lumMod val="75000"/>
                </a:schemeClr>
              </a:solidFill>
            </a:endParaRPr>
          </a:p>
        </p:txBody>
      </p:sp>
      <p:pic>
        <p:nvPicPr>
          <p:cNvPr id="3" name="Image 2"/>
          <p:cNvPicPr>
            <a:picLocks noChangeAspect="1"/>
          </p:cNvPicPr>
          <p:nvPr/>
        </p:nvPicPr>
        <p:blipFill rotWithShape="1">
          <a:blip r:embed="rId2"/>
          <a:srcRect l="50718"/>
          <a:stretch/>
        </p:blipFill>
        <p:spPr>
          <a:xfrm>
            <a:off x="306726" y="828636"/>
            <a:ext cx="1974181" cy="1985102"/>
          </a:xfrm>
          <a:prstGeom prst="rect">
            <a:avLst/>
          </a:prstGeom>
          <a:ln>
            <a:solidFill>
              <a:schemeClr val="tx1"/>
            </a:solidFill>
          </a:ln>
        </p:spPr>
      </p:pic>
      <p:pic>
        <p:nvPicPr>
          <p:cNvPr id="4" name="Image 3"/>
          <p:cNvPicPr>
            <a:picLocks noChangeAspect="1"/>
          </p:cNvPicPr>
          <p:nvPr/>
        </p:nvPicPr>
        <p:blipFill rotWithShape="1">
          <a:blip r:embed="rId3"/>
          <a:srcRect r="51703"/>
          <a:stretch/>
        </p:blipFill>
        <p:spPr>
          <a:xfrm>
            <a:off x="2430780" y="828636"/>
            <a:ext cx="1937130" cy="1990192"/>
          </a:xfrm>
          <a:prstGeom prst="rect">
            <a:avLst/>
          </a:prstGeom>
        </p:spPr>
      </p:pic>
      <p:pic>
        <p:nvPicPr>
          <p:cNvPr id="6" name="Image 5"/>
          <p:cNvPicPr>
            <a:picLocks noChangeAspect="1"/>
          </p:cNvPicPr>
          <p:nvPr/>
        </p:nvPicPr>
        <p:blipFill rotWithShape="1">
          <a:blip r:embed="rId4"/>
          <a:srcRect l="50944"/>
          <a:stretch/>
        </p:blipFill>
        <p:spPr>
          <a:xfrm>
            <a:off x="6674145" y="828636"/>
            <a:ext cx="1972596" cy="1990192"/>
          </a:xfrm>
          <a:prstGeom prst="rect">
            <a:avLst/>
          </a:prstGeom>
          <a:ln>
            <a:solidFill>
              <a:schemeClr val="tx1"/>
            </a:solidFill>
          </a:ln>
        </p:spPr>
      </p:pic>
      <p:pic>
        <p:nvPicPr>
          <p:cNvPr id="7" name="Image 6"/>
          <p:cNvPicPr>
            <a:picLocks noChangeAspect="1"/>
          </p:cNvPicPr>
          <p:nvPr/>
        </p:nvPicPr>
        <p:blipFill>
          <a:blip r:embed="rId5"/>
          <a:stretch>
            <a:fillRect/>
          </a:stretch>
        </p:blipFill>
        <p:spPr>
          <a:xfrm>
            <a:off x="4532260" y="2874113"/>
            <a:ext cx="4114481" cy="1598620"/>
          </a:xfrm>
          <a:prstGeom prst="rect">
            <a:avLst/>
          </a:prstGeom>
        </p:spPr>
      </p:pic>
      <p:sp>
        <p:nvSpPr>
          <p:cNvPr id="8" name="ZoneTexte 7"/>
          <p:cNvSpPr txBox="1"/>
          <p:nvPr/>
        </p:nvSpPr>
        <p:spPr>
          <a:xfrm>
            <a:off x="0" y="4827560"/>
            <a:ext cx="4989123" cy="1815882"/>
          </a:xfrm>
          <a:prstGeom prst="rect">
            <a:avLst/>
          </a:prstGeom>
          <a:noFill/>
        </p:spPr>
        <p:txBody>
          <a:bodyPr wrap="none" rtlCol="0">
            <a:spAutoFit/>
          </a:bodyPr>
          <a:lstStyle/>
          <a:p>
            <a:pPr marL="285750" indent="-285750">
              <a:buFont typeface="Arial" panose="020B0604020202020204" pitchFamily="34" charset="0"/>
              <a:buChar char="•"/>
            </a:pPr>
            <a:r>
              <a:rPr lang="fr-FR" sz="1400" b="1" dirty="0" smtClean="0"/>
              <a:t>Fermer les onglets </a:t>
            </a:r>
            <a:r>
              <a:rPr lang="fr-FR" sz="1400" dirty="0" smtClean="0"/>
              <a:t>ouverts non utilisés</a:t>
            </a:r>
          </a:p>
          <a:p>
            <a:pPr marL="285750" indent="-285750">
              <a:buFont typeface="Arial" panose="020B0604020202020204" pitchFamily="34" charset="0"/>
              <a:buChar char="•"/>
            </a:pPr>
            <a:r>
              <a:rPr lang="fr-FR" sz="1400" b="1" dirty="0" smtClean="0"/>
              <a:t>Trier ses mails </a:t>
            </a:r>
            <a:r>
              <a:rPr lang="fr-FR" sz="1400" dirty="0" smtClean="0"/>
              <a:t>et vider la poubelle</a:t>
            </a:r>
          </a:p>
          <a:p>
            <a:pPr marL="285750" indent="-285750">
              <a:buFont typeface="Arial" panose="020B0604020202020204" pitchFamily="34" charset="0"/>
              <a:buChar char="•"/>
            </a:pPr>
            <a:r>
              <a:rPr lang="fr-FR" sz="1400" b="1" dirty="0" smtClean="0"/>
              <a:t>Supprimer</a:t>
            </a:r>
            <a:r>
              <a:rPr lang="fr-FR" sz="1400" dirty="0" smtClean="0"/>
              <a:t> ses anciennes adresses mails</a:t>
            </a:r>
          </a:p>
          <a:p>
            <a:pPr marL="285750" indent="-285750">
              <a:buFont typeface="Arial" panose="020B0604020202020204" pitchFamily="34" charset="0"/>
              <a:buChar char="•"/>
            </a:pPr>
            <a:r>
              <a:rPr lang="fr-FR" sz="1400" b="1" dirty="0" smtClean="0"/>
              <a:t>Utilisation </a:t>
            </a:r>
            <a:r>
              <a:rPr lang="fr-FR" sz="1400" b="1" dirty="0"/>
              <a:t>des </a:t>
            </a:r>
            <a:r>
              <a:rPr lang="fr-FR" sz="1400" b="1" dirty="0" smtClean="0"/>
              <a:t>favoris </a:t>
            </a:r>
            <a:r>
              <a:rPr lang="fr-FR" sz="1400" dirty="0" smtClean="0"/>
              <a:t>(contourne les moteurs de recherche)</a:t>
            </a:r>
            <a:endParaRPr lang="fr-FR" sz="1400" b="1" dirty="0" smtClean="0"/>
          </a:p>
          <a:p>
            <a:pPr marL="285750" indent="-285750">
              <a:buFont typeface="Arial" panose="020B0604020202020204" pitchFamily="34" charset="0"/>
              <a:buChar char="•"/>
            </a:pPr>
            <a:r>
              <a:rPr lang="fr-FR" sz="1400" b="1" dirty="0" smtClean="0"/>
              <a:t>Compresser les </a:t>
            </a:r>
            <a:r>
              <a:rPr lang="fr-FR" sz="1400" b="1" dirty="0" err="1" smtClean="0"/>
              <a:t>pdf</a:t>
            </a:r>
            <a:r>
              <a:rPr lang="fr-FR" sz="1400" b="1" dirty="0" smtClean="0"/>
              <a:t> </a:t>
            </a:r>
            <a:r>
              <a:rPr lang="fr-FR" sz="1400" dirty="0" smtClean="0"/>
              <a:t>(www.pdfcompressor.com)</a:t>
            </a:r>
          </a:p>
          <a:p>
            <a:pPr marL="285750" indent="-285750">
              <a:buFont typeface="Arial" panose="020B0604020202020204" pitchFamily="34" charset="0"/>
              <a:buChar char="•"/>
            </a:pPr>
            <a:r>
              <a:rPr lang="fr-FR" sz="1400" b="1" dirty="0" smtClean="0"/>
              <a:t>Utiliser </a:t>
            </a:r>
            <a:r>
              <a:rPr lang="fr-FR" sz="1400" b="1" dirty="0" err="1" smtClean="0"/>
              <a:t>Filetransfer</a:t>
            </a:r>
            <a:r>
              <a:rPr lang="fr-FR" sz="1400" b="1" dirty="0" smtClean="0"/>
              <a:t> </a:t>
            </a:r>
            <a:r>
              <a:rPr lang="fr-FR" sz="1400" dirty="0" smtClean="0"/>
              <a:t>pour documents lourds à envoyer</a:t>
            </a:r>
          </a:p>
          <a:p>
            <a:pPr marL="285750" indent="-285750">
              <a:buFont typeface="Arial" panose="020B0604020202020204" pitchFamily="34" charset="0"/>
              <a:buChar char="•"/>
            </a:pPr>
            <a:endParaRPr lang="fr-FR" sz="1400" dirty="0" smtClean="0"/>
          </a:p>
          <a:p>
            <a:pPr marL="285750" indent="-285750">
              <a:buFont typeface="Arial" panose="020B0604020202020204" pitchFamily="34" charset="0"/>
              <a:buChar char="•"/>
            </a:pPr>
            <a:endParaRPr lang="fr-FR" sz="1400" dirty="0"/>
          </a:p>
        </p:txBody>
      </p:sp>
      <p:sp>
        <p:nvSpPr>
          <p:cNvPr id="9" name="ZoneTexte 8"/>
          <p:cNvSpPr txBox="1"/>
          <p:nvPr/>
        </p:nvSpPr>
        <p:spPr>
          <a:xfrm>
            <a:off x="716074" y="4288067"/>
            <a:ext cx="1861535" cy="369332"/>
          </a:xfrm>
          <a:prstGeom prst="rect">
            <a:avLst/>
          </a:prstGeom>
          <a:noFill/>
        </p:spPr>
        <p:txBody>
          <a:bodyPr wrap="none" rtlCol="0">
            <a:spAutoFit/>
          </a:bodyPr>
          <a:lstStyle/>
          <a:p>
            <a:r>
              <a:rPr lang="fr-FR" b="1" dirty="0" smtClean="0">
                <a:solidFill>
                  <a:srgbClr val="00B050"/>
                </a:solidFill>
              </a:rPr>
              <a:t>Astuces au travail</a:t>
            </a:r>
            <a:endParaRPr lang="fr-FR" b="1" dirty="0">
              <a:solidFill>
                <a:srgbClr val="00B050"/>
              </a:solidFill>
            </a:endParaRPr>
          </a:p>
        </p:txBody>
      </p:sp>
      <p:sp>
        <p:nvSpPr>
          <p:cNvPr id="10" name="ZoneTexte 9"/>
          <p:cNvSpPr txBox="1"/>
          <p:nvPr/>
        </p:nvSpPr>
        <p:spPr>
          <a:xfrm>
            <a:off x="5959336" y="4848478"/>
            <a:ext cx="1720343" cy="369332"/>
          </a:xfrm>
          <a:prstGeom prst="rect">
            <a:avLst/>
          </a:prstGeom>
          <a:noFill/>
        </p:spPr>
        <p:txBody>
          <a:bodyPr wrap="none" rtlCol="0">
            <a:spAutoFit/>
          </a:bodyPr>
          <a:lstStyle/>
          <a:p>
            <a:r>
              <a:rPr lang="fr-FR" b="1" dirty="0" smtClean="0">
                <a:solidFill>
                  <a:srgbClr val="00B050"/>
                </a:solidFill>
              </a:rPr>
              <a:t>Astuces chez soi</a:t>
            </a:r>
            <a:endParaRPr lang="fr-FR" b="1" dirty="0">
              <a:solidFill>
                <a:srgbClr val="00B050"/>
              </a:solidFill>
            </a:endParaRPr>
          </a:p>
        </p:txBody>
      </p:sp>
      <p:sp>
        <p:nvSpPr>
          <p:cNvPr id="11" name="ZoneTexte 10"/>
          <p:cNvSpPr txBox="1"/>
          <p:nvPr/>
        </p:nvSpPr>
        <p:spPr>
          <a:xfrm>
            <a:off x="4941929" y="5235674"/>
            <a:ext cx="4314386" cy="1169551"/>
          </a:xfrm>
          <a:prstGeom prst="rect">
            <a:avLst/>
          </a:prstGeom>
          <a:noFill/>
        </p:spPr>
        <p:txBody>
          <a:bodyPr wrap="none" rtlCol="0">
            <a:spAutoFit/>
          </a:bodyPr>
          <a:lstStyle/>
          <a:p>
            <a:pPr marL="285750" indent="-285750">
              <a:buFont typeface="Arial" panose="020B0604020202020204" pitchFamily="34" charset="0"/>
              <a:buChar char="•"/>
            </a:pPr>
            <a:r>
              <a:rPr lang="fr-FR" sz="1400" b="1" dirty="0" smtClean="0"/>
              <a:t>Couper la box </a:t>
            </a:r>
            <a:r>
              <a:rPr lang="fr-FR" sz="1400" dirty="0" smtClean="0"/>
              <a:t>(= conso d’un grand frigo)</a:t>
            </a:r>
          </a:p>
          <a:p>
            <a:pPr marL="285750" indent="-285750">
              <a:buFont typeface="Arial" panose="020B0604020202020204" pitchFamily="34" charset="0"/>
              <a:buChar char="•"/>
            </a:pPr>
            <a:r>
              <a:rPr lang="fr-FR" sz="1400" dirty="0" smtClean="0"/>
              <a:t>Acheter </a:t>
            </a:r>
            <a:r>
              <a:rPr lang="fr-FR" sz="1400" b="1" dirty="0" smtClean="0"/>
              <a:t>seconde main </a:t>
            </a:r>
            <a:r>
              <a:rPr lang="fr-FR" sz="1400" dirty="0" smtClean="0"/>
              <a:t>reconditionné (</a:t>
            </a:r>
            <a:r>
              <a:rPr lang="fr-FR" sz="1400" dirty="0" err="1" smtClean="0"/>
              <a:t>Backmarket</a:t>
            </a:r>
            <a:r>
              <a:rPr lang="fr-FR" sz="1400" dirty="0" smtClean="0"/>
              <a:t>)</a:t>
            </a:r>
          </a:p>
          <a:p>
            <a:pPr marL="285750" indent="-285750">
              <a:buFont typeface="Arial" panose="020B0604020202020204" pitchFamily="34" charset="0"/>
              <a:buChar char="•"/>
            </a:pPr>
            <a:r>
              <a:rPr lang="fr-FR" sz="1400" b="1" dirty="0" smtClean="0"/>
              <a:t>Eviter le streaming </a:t>
            </a:r>
            <a:r>
              <a:rPr lang="fr-FR" sz="1400" dirty="0"/>
              <a:t>(</a:t>
            </a:r>
            <a:r>
              <a:rPr lang="fr-FR" sz="1400" dirty="0" smtClean="0"/>
              <a:t>télécharger si plusieurs écoutes)</a:t>
            </a:r>
          </a:p>
          <a:p>
            <a:pPr marL="285750" indent="-285750">
              <a:buFont typeface="Arial" panose="020B0604020202020204" pitchFamily="34" charset="0"/>
              <a:buChar char="•"/>
            </a:pPr>
            <a:r>
              <a:rPr lang="fr-FR" sz="1400" b="1" dirty="0" smtClean="0"/>
              <a:t>Utiliser la WIFI </a:t>
            </a:r>
            <a:r>
              <a:rPr lang="fr-FR" sz="1400" dirty="0" smtClean="0"/>
              <a:t>plutôt que la 4G (23x + énergivore) </a:t>
            </a:r>
          </a:p>
          <a:p>
            <a:pPr marL="285750" indent="-285750">
              <a:buFont typeface="Arial" panose="020B0604020202020204" pitchFamily="34" charset="0"/>
              <a:buChar char="•"/>
            </a:pPr>
            <a:endParaRPr lang="fr-FR" sz="1400" dirty="0"/>
          </a:p>
        </p:txBody>
      </p:sp>
      <p:pic>
        <p:nvPicPr>
          <p:cNvPr id="12" name="Image 11"/>
          <p:cNvPicPr>
            <a:picLocks noChangeAspect="1"/>
          </p:cNvPicPr>
          <p:nvPr/>
        </p:nvPicPr>
        <p:blipFill rotWithShape="1">
          <a:blip r:embed="rId3"/>
          <a:srcRect l="51448"/>
          <a:stretch/>
        </p:blipFill>
        <p:spPr>
          <a:xfrm>
            <a:off x="4532260" y="828636"/>
            <a:ext cx="1947383" cy="1990192"/>
          </a:xfrm>
          <a:prstGeom prst="rect">
            <a:avLst/>
          </a:prstGeom>
        </p:spPr>
      </p:pic>
      <p:pic>
        <p:nvPicPr>
          <p:cNvPr id="13" name="Image 12"/>
          <p:cNvPicPr>
            <a:picLocks noChangeAspect="1"/>
          </p:cNvPicPr>
          <p:nvPr/>
        </p:nvPicPr>
        <p:blipFill>
          <a:blip r:embed="rId6"/>
          <a:stretch>
            <a:fillRect/>
          </a:stretch>
        </p:blipFill>
        <p:spPr>
          <a:xfrm>
            <a:off x="4873194" y="6332220"/>
            <a:ext cx="4270806" cy="525780"/>
          </a:xfrm>
          <a:prstGeom prst="rect">
            <a:avLst/>
          </a:prstGeom>
        </p:spPr>
      </p:pic>
      <p:sp>
        <p:nvSpPr>
          <p:cNvPr id="16" name="ZoneTexte 15"/>
          <p:cNvSpPr txBox="1"/>
          <p:nvPr/>
        </p:nvSpPr>
        <p:spPr>
          <a:xfrm>
            <a:off x="224132" y="2813738"/>
            <a:ext cx="2139368" cy="276999"/>
          </a:xfrm>
          <a:prstGeom prst="rect">
            <a:avLst/>
          </a:prstGeom>
          <a:noFill/>
        </p:spPr>
        <p:txBody>
          <a:bodyPr wrap="none" rtlCol="0">
            <a:spAutoFit/>
          </a:bodyPr>
          <a:lstStyle/>
          <a:p>
            <a:r>
              <a:rPr lang="fr-FR" sz="1200" dirty="0" smtClean="0"/>
              <a:t>*Doublement estimé d’ici 2025</a:t>
            </a:r>
            <a:endParaRPr lang="fr-FR" sz="1200" dirty="0"/>
          </a:p>
        </p:txBody>
      </p:sp>
      <p:sp>
        <p:nvSpPr>
          <p:cNvPr id="17" name="ZoneTexte 16"/>
          <p:cNvSpPr txBox="1"/>
          <p:nvPr/>
        </p:nvSpPr>
        <p:spPr>
          <a:xfrm>
            <a:off x="1446885" y="1907614"/>
            <a:ext cx="261610" cy="276999"/>
          </a:xfrm>
          <a:prstGeom prst="rect">
            <a:avLst/>
          </a:prstGeom>
          <a:noFill/>
        </p:spPr>
        <p:txBody>
          <a:bodyPr wrap="none" rtlCol="0">
            <a:spAutoFit/>
          </a:bodyPr>
          <a:lstStyle/>
          <a:p>
            <a:r>
              <a:rPr lang="fr-FR" sz="1200" dirty="0" smtClean="0"/>
              <a:t>*</a:t>
            </a:r>
            <a:endParaRPr lang="fr-FR" sz="1200" dirty="0"/>
          </a:p>
        </p:txBody>
      </p:sp>
    </p:spTree>
    <p:extLst>
      <p:ext uri="{BB962C8B-B14F-4D97-AF65-F5344CB8AC3E}">
        <p14:creationId xmlns:p14="http://schemas.microsoft.com/office/powerpoint/2010/main" val="108509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6446" y="567145"/>
            <a:ext cx="8761227" cy="1325563"/>
          </a:xfrm>
        </p:spPr>
        <p:txBody>
          <a:bodyPr>
            <a:normAutofit/>
          </a:bodyPr>
          <a:lstStyle/>
          <a:p>
            <a:r>
              <a:rPr lang="fr-FR" sz="4200" b="1" dirty="0" smtClean="0">
                <a:solidFill>
                  <a:srgbClr val="0070C0"/>
                </a:solidFill>
              </a:rPr>
              <a:t>Rôle de la « communauté scientifique »</a:t>
            </a:r>
            <a:endParaRPr lang="fr-FR" sz="4200" b="1" dirty="0">
              <a:solidFill>
                <a:srgbClr val="0070C0"/>
              </a:solidFill>
            </a:endParaRPr>
          </a:p>
        </p:txBody>
      </p:sp>
      <p:sp>
        <p:nvSpPr>
          <p:cNvPr id="3" name="Espace réservé du contenu 2"/>
          <p:cNvSpPr txBox="1">
            <a:spLocks/>
          </p:cNvSpPr>
          <p:nvPr/>
        </p:nvSpPr>
        <p:spPr>
          <a:xfrm>
            <a:off x="382773" y="2120246"/>
            <a:ext cx="4081573" cy="4783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u="sng" dirty="0" smtClean="0"/>
              <a:t>Plusieurs niveaux</a:t>
            </a:r>
          </a:p>
        </p:txBody>
      </p:sp>
      <p:sp>
        <p:nvSpPr>
          <p:cNvPr id="5" name="Espace réservé du contenu 2"/>
          <p:cNvSpPr txBox="1">
            <a:spLocks/>
          </p:cNvSpPr>
          <p:nvPr/>
        </p:nvSpPr>
        <p:spPr>
          <a:xfrm>
            <a:off x="382773" y="2847116"/>
            <a:ext cx="8761227" cy="24028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smtClean="0"/>
              <a:t>Personnes, labos, institutions </a:t>
            </a:r>
          </a:p>
          <a:p>
            <a:pPr lvl="1">
              <a:buFont typeface="Calibri" panose="020F0502020204030204" pitchFamily="34" charset="0"/>
              <a:buChar char="–"/>
            </a:pPr>
            <a:r>
              <a:rPr lang="fr-FR" sz="2000" dirty="0" smtClean="0"/>
              <a:t>Associations de Professionnels  </a:t>
            </a:r>
            <a:r>
              <a:rPr lang="fr-FR" sz="2000" dirty="0"/>
              <a:t>:</a:t>
            </a:r>
            <a:r>
              <a:rPr lang="fr-FR" sz="2000" dirty="0" smtClean="0"/>
              <a:t>  </a:t>
            </a:r>
            <a:r>
              <a:rPr lang="fr-FR" sz="2000" dirty="0" smtClean="0">
                <a:solidFill>
                  <a:srgbClr val="0070C0"/>
                </a:solidFill>
              </a:rPr>
              <a:t>ACE,</a:t>
            </a:r>
            <a:r>
              <a:rPr lang="fr-FR" sz="2000" dirty="0" smtClean="0"/>
              <a:t> </a:t>
            </a:r>
            <a:r>
              <a:rPr lang="fr-FR" sz="2000" dirty="0" smtClean="0">
                <a:solidFill>
                  <a:srgbClr val="0070C0"/>
                </a:solidFill>
              </a:rPr>
              <a:t>Labos 1point5   </a:t>
            </a:r>
          </a:p>
          <a:p>
            <a:pPr lvl="1">
              <a:buFont typeface="Calibri" panose="020F0502020204030204" pitchFamily="34" charset="0"/>
              <a:buChar char="–"/>
            </a:pPr>
            <a:r>
              <a:rPr lang="fr-FR" sz="2000" dirty="0" smtClean="0"/>
              <a:t>Universités : </a:t>
            </a:r>
            <a:r>
              <a:rPr lang="fr-FR" sz="2000" dirty="0" smtClean="0">
                <a:solidFill>
                  <a:srgbClr val="0070C0"/>
                </a:solidFill>
              </a:rPr>
              <a:t>Journée de la terre, labellisation développement durable</a:t>
            </a:r>
          </a:p>
          <a:p>
            <a:pPr lvl="1">
              <a:buFont typeface="Calibri" panose="020F0502020204030204" pitchFamily="34" charset="0"/>
              <a:buChar char="–"/>
            </a:pPr>
            <a:r>
              <a:rPr lang="fr-FR" sz="2000" dirty="0" smtClean="0"/>
              <a:t>EPST</a:t>
            </a:r>
            <a:endParaRPr lang="fr-FR" sz="2000" dirty="0" smtClean="0">
              <a:solidFill>
                <a:srgbClr val="0070C0"/>
              </a:solidFill>
            </a:endParaRPr>
          </a:p>
          <a:p>
            <a:pPr lvl="1">
              <a:buFont typeface="Calibri" panose="020F0502020204030204" pitchFamily="34" charset="0"/>
              <a:buChar char="–"/>
            </a:pPr>
            <a:r>
              <a:rPr lang="fr-FR" sz="2000" dirty="0" smtClean="0"/>
              <a:t>Etc…</a:t>
            </a:r>
          </a:p>
          <a:p>
            <a:r>
              <a:rPr lang="fr-FR" sz="2400" b="1" dirty="0" smtClean="0"/>
              <a:t>Local, national, international</a:t>
            </a:r>
          </a:p>
          <a:p>
            <a:endParaRPr lang="fr-FR" sz="2400" dirty="0"/>
          </a:p>
        </p:txBody>
      </p:sp>
    </p:spTree>
    <p:extLst>
      <p:ext uri="{BB962C8B-B14F-4D97-AF65-F5344CB8AC3E}">
        <p14:creationId xmlns:p14="http://schemas.microsoft.com/office/powerpoint/2010/main" val="202623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620" y="2506662"/>
            <a:ext cx="7805538" cy="4351338"/>
          </a:xfrm>
        </p:spPr>
        <p:txBody>
          <a:bodyPr>
            <a:normAutofit fontScale="77500" lnSpcReduction="20000"/>
          </a:bodyPr>
          <a:lstStyle/>
          <a:p>
            <a:pPr marL="0" indent="0">
              <a:buNone/>
            </a:pPr>
            <a:r>
              <a:rPr lang="fr-FR" dirty="0" smtClean="0"/>
              <a:t>1. </a:t>
            </a:r>
            <a:r>
              <a:rPr lang="fr-FR" b="1" dirty="0" smtClean="0"/>
              <a:t>Répertorier et diffuser </a:t>
            </a:r>
          </a:p>
          <a:p>
            <a:pPr marL="542925">
              <a:buFont typeface="Calibri" panose="020F0502020204030204" pitchFamily="34" charset="0"/>
              <a:buChar char="–"/>
            </a:pPr>
            <a:r>
              <a:rPr lang="fr-FR" dirty="0"/>
              <a:t>des connaissances (biblio, initiatives existantes, ...)</a:t>
            </a:r>
          </a:p>
          <a:p>
            <a:pPr marL="542925">
              <a:buFont typeface="Calibri" panose="020F0502020204030204" pitchFamily="34" charset="0"/>
              <a:buChar char="–"/>
            </a:pPr>
            <a:r>
              <a:rPr lang="fr-FR" dirty="0" smtClean="0"/>
              <a:t>Des initiatives</a:t>
            </a:r>
          </a:p>
          <a:p>
            <a:pPr marL="542925">
              <a:buFont typeface="Calibri" panose="020F0502020204030204" pitchFamily="34" charset="0"/>
              <a:buChar char="–"/>
            </a:pPr>
            <a:endParaRPr lang="fr-FR" dirty="0" smtClean="0"/>
          </a:p>
          <a:p>
            <a:pPr marL="0" indent="0">
              <a:buNone/>
            </a:pPr>
            <a:r>
              <a:rPr lang="fr-FR" dirty="0" smtClean="0"/>
              <a:t>2. </a:t>
            </a:r>
            <a:r>
              <a:rPr lang="fr-FR" b="1" dirty="0" smtClean="0"/>
              <a:t>Produire </a:t>
            </a:r>
            <a:r>
              <a:rPr lang="fr-FR" b="1" dirty="0"/>
              <a:t>des </a:t>
            </a:r>
            <a:r>
              <a:rPr lang="fr-FR" b="1" dirty="0" smtClean="0"/>
              <a:t>connaissances</a:t>
            </a:r>
          </a:p>
          <a:p>
            <a:pPr marL="542925">
              <a:buFont typeface="Calibri" panose="020F0502020204030204" pitchFamily="34" charset="0"/>
              <a:buChar char="–"/>
            </a:pPr>
            <a:r>
              <a:rPr lang="fr-FR" dirty="0"/>
              <a:t>bilan </a:t>
            </a:r>
            <a:r>
              <a:rPr lang="fr-FR" dirty="0" smtClean="0"/>
              <a:t>carbone des activités de recherche : outil bientôt disponible : GES-1point5</a:t>
            </a:r>
            <a:endParaRPr lang="fr-FR" dirty="0"/>
          </a:p>
          <a:p>
            <a:pPr marL="542925">
              <a:buFont typeface="Calibri" panose="020F0502020204030204" pitchFamily="34" charset="0"/>
              <a:buChar char="–"/>
            </a:pPr>
            <a:r>
              <a:rPr lang="fr-FR" dirty="0"/>
              <a:t>e</a:t>
            </a:r>
            <a:r>
              <a:rPr lang="fr-FR" dirty="0" smtClean="0"/>
              <a:t>nquêtes dans le milieu</a:t>
            </a:r>
          </a:p>
          <a:p>
            <a:pPr marL="542925">
              <a:buFont typeface="Calibri" panose="020F0502020204030204" pitchFamily="34" charset="0"/>
              <a:buChar char="–"/>
            </a:pPr>
            <a:endParaRPr lang="fr-FR" dirty="0"/>
          </a:p>
          <a:p>
            <a:pPr marL="0" indent="0">
              <a:buNone/>
            </a:pPr>
            <a:r>
              <a:rPr lang="fr-FR" dirty="0" smtClean="0"/>
              <a:t>3. </a:t>
            </a:r>
            <a:r>
              <a:rPr lang="fr-FR" b="1" dirty="0" smtClean="0"/>
              <a:t>Faire émerger des solutions</a:t>
            </a:r>
          </a:p>
          <a:p>
            <a:pPr marL="542925">
              <a:buFont typeface="Calibri" panose="020F0502020204030204" pitchFamily="34" charset="0"/>
              <a:buChar char="–"/>
            </a:pPr>
            <a:r>
              <a:rPr lang="fr-FR" dirty="0"/>
              <a:t>é</a:t>
            </a:r>
            <a:r>
              <a:rPr lang="fr-FR" dirty="0" smtClean="0"/>
              <a:t>changes et débats</a:t>
            </a:r>
          </a:p>
          <a:p>
            <a:pPr marL="542925">
              <a:buFont typeface="Calibri" panose="020F0502020204030204" pitchFamily="34" charset="0"/>
              <a:buChar char="–"/>
            </a:pPr>
            <a:r>
              <a:rPr lang="fr-FR" dirty="0" smtClean="0"/>
              <a:t>scénarios </a:t>
            </a:r>
            <a:r>
              <a:rPr lang="fr-FR" dirty="0"/>
              <a:t>et proposition de transition</a:t>
            </a:r>
          </a:p>
          <a:p>
            <a:endParaRPr lang="fr-FR" dirty="0"/>
          </a:p>
        </p:txBody>
      </p:sp>
      <p:sp>
        <p:nvSpPr>
          <p:cNvPr id="6" name="Rectangle 5"/>
          <p:cNvSpPr/>
          <p:nvPr/>
        </p:nvSpPr>
        <p:spPr>
          <a:xfrm>
            <a:off x="388620" y="1356448"/>
            <a:ext cx="7840980" cy="923330"/>
          </a:xfrm>
          <a:prstGeom prst="rect">
            <a:avLst/>
          </a:prstGeom>
        </p:spPr>
        <p:txBody>
          <a:bodyPr wrap="square">
            <a:spAutoFit/>
          </a:bodyPr>
          <a:lstStyle/>
          <a:p>
            <a:r>
              <a:rPr lang="fr-FR" cap="all" dirty="0">
                <a:solidFill>
                  <a:schemeClr val="accent2"/>
                </a:solidFill>
              </a:rPr>
              <a:t>Réduire l'empreinte de nos activités de recherche sur </a:t>
            </a:r>
            <a:r>
              <a:rPr lang="fr-FR" cap="all" dirty="0" smtClean="0">
                <a:solidFill>
                  <a:schemeClr val="accent2"/>
                </a:solidFill>
              </a:rPr>
              <a:t>l'environnement</a:t>
            </a:r>
          </a:p>
          <a:p>
            <a:pPr algn="ctr"/>
            <a:r>
              <a:rPr lang="fr-FR" dirty="0" smtClean="0">
                <a:effectLst/>
              </a:rPr>
              <a:t>collectif </a:t>
            </a:r>
            <a:r>
              <a:rPr lang="fr-FR" u="sng" dirty="0" smtClean="0">
                <a:effectLst/>
              </a:rPr>
              <a:t>national</a:t>
            </a:r>
            <a:r>
              <a:rPr lang="fr-FR" dirty="0" smtClean="0">
                <a:effectLst/>
              </a:rPr>
              <a:t> : 333 scientifiques, suivi par 1900 abonnés. </a:t>
            </a:r>
            <a:r>
              <a:rPr lang="fr-FR" b="1" dirty="0">
                <a:hlinkClick r:id="rId2"/>
              </a:rPr>
              <a:t>https://labos1point5.org</a:t>
            </a:r>
            <a:r>
              <a:rPr lang="fr-FR" b="1" dirty="0" smtClean="0">
                <a:hlinkClick r:id="rId2"/>
              </a:rPr>
              <a:t>/</a:t>
            </a:r>
            <a:endParaRPr lang="fr-FR" b="1" dirty="0"/>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8820" y="182850"/>
            <a:ext cx="4918710" cy="1062990"/>
          </a:xfrm>
          <a:prstGeom prst="rect">
            <a:avLst/>
          </a:prstGeom>
          <a:solidFill>
            <a:schemeClr val="accent1"/>
          </a:solidFill>
        </p:spPr>
      </p:pic>
    </p:spTree>
    <p:extLst>
      <p:ext uri="{BB962C8B-B14F-4D97-AF65-F5344CB8AC3E}">
        <p14:creationId xmlns:p14="http://schemas.microsoft.com/office/powerpoint/2010/main" val="12826906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638800" y="867311"/>
            <a:ext cx="3166292" cy="2597394"/>
          </a:xfrm>
          <a:prstGeom prst="rect">
            <a:avLst/>
          </a:prstGeom>
        </p:spPr>
      </p:pic>
      <p:sp>
        <p:nvSpPr>
          <p:cNvPr id="5" name="ZoneTexte 4"/>
          <p:cNvSpPr txBox="1"/>
          <p:nvPr/>
        </p:nvSpPr>
        <p:spPr>
          <a:xfrm>
            <a:off x="754380" y="220980"/>
            <a:ext cx="7305526" cy="1477328"/>
          </a:xfrm>
          <a:prstGeom prst="rect">
            <a:avLst/>
          </a:prstGeom>
          <a:noFill/>
        </p:spPr>
        <p:txBody>
          <a:bodyPr wrap="none" rtlCol="0">
            <a:spAutoFit/>
          </a:bodyPr>
          <a:lstStyle/>
          <a:p>
            <a:r>
              <a:rPr lang="fr-FR" sz="3600" dirty="0" smtClean="0">
                <a:solidFill>
                  <a:schemeClr val="accent1">
                    <a:lumMod val="75000"/>
                  </a:schemeClr>
                </a:solidFill>
              </a:rPr>
              <a:t>Collectif Action Climat Environnement</a:t>
            </a:r>
          </a:p>
          <a:p>
            <a:pPr algn="ctr"/>
            <a:r>
              <a:rPr lang="fr-FR" dirty="0">
                <a:solidFill>
                  <a:schemeClr val="accent1">
                    <a:lumMod val="75000"/>
                  </a:schemeClr>
                </a:solidFill>
                <a:hlinkClick r:id="rId3"/>
              </a:rPr>
              <a:t>http://www.ace-ub.fr</a:t>
            </a:r>
            <a:r>
              <a:rPr lang="fr-FR" dirty="0" smtClean="0">
                <a:solidFill>
                  <a:schemeClr val="accent1">
                    <a:lumMod val="75000"/>
                  </a:schemeClr>
                </a:solidFill>
                <a:hlinkClick r:id="rId3"/>
              </a:rPr>
              <a:t>/</a:t>
            </a:r>
            <a:endParaRPr lang="fr-FR" dirty="0" smtClean="0">
              <a:solidFill>
                <a:schemeClr val="accent1">
                  <a:lumMod val="75000"/>
                </a:schemeClr>
              </a:solidFill>
            </a:endParaRPr>
          </a:p>
          <a:p>
            <a:endParaRPr lang="fr-FR" sz="3600" dirty="0">
              <a:solidFill>
                <a:schemeClr val="accent1">
                  <a:lumMod val="75000"/>
                </a:schemeClr>
              </a:solidFill>
            </a:endParaRPr>
          </a:p>
        </p:txBody>
      </p:sp>
      <p:sp>
        <p:nvSpPr>
          <p:cNvPr id="6" name="Rectangle 5"/>
          <p:cNvSpPr/>
          <p:nvPr/>
        </p:nvSpPr>
        <p:spPr>
          <a:xfrm>
            <a:off x="410501" y="1612010"/>
            <a:ext cx="4401782" cy="369332"/>
          </a:xfrm>
          <a:prstGeom prst="rect">
            <a:avLst/>
          </a:prstGeom>
        </p:spPr>
        <p:txBody>
          <a:bodyPr wrap="none">
            <a:spAutoFit/>
          </a:bodyPr>
          <a:lstStyle/>
          <a:p>
            <a:r>
              <a:rPr lang="fr-FR" dirty="0" smtClean="0"/>
              <a:t>Collectif </a:t>
            </a:r>
            <a:r>
              <a:rPr lang="fr-FR" u="sng" dirty="0" smtClean="0"/>
              <a:t>local</a:t>
            </a:r>
            <a:r>
              <a:rPr lang="fr-FR" dirty="0" smtClean="0"/>
              <a:t> (campus </a:t>
            </a:r>
            <a:r>
              <a:rPr lang="fr-FR" dirty="0" err="1" smtClean="0"/>
              <a:t>Carreire</a:t>
            </a:r>
            <a:r>
              <a:rPr lang="fr-FR" dirty="0" smtClean="0"/>
              <a:t>) créé en 2019</a:t>
            </a:r>
            <a:endParaRPr lang="fr-FR" dirty="0"/>
          </a:p>
        </p:txBody>
      </p:sp>
      <p:sp>
        <p:nvSpPr>
          <p:cNvPr id="7" name="ZoneTexte 6"/>
          <p:cNvSpPr txBox="1"/>
          <p:nvPr/>
        </p:nvSpPr>
        <p:spPr>
          <a:xfrm>
            <a:off x="410501" y="2073675"/>
            <a:ext cx="3325719" cy="369332"/>
          </a:xfrm>
          <a:prstGeom prst="rect">
            <a:avLst/>
          </a:prstGeom>
          <a:noFill/>
        </p:spPr>
        <p:txBody>
          <a:bodyPr wrap="none" rtlCol="0">
            <a:spAutoFit/>
          </a:bodyPr>
          <a:lstStyle/>
          <a:p>
            <a:r>
              <a:rPr lang="fr-FR" dirty="0" smtClean="0"/>
              <a:t>Réunion chaque 1</a:t>
            </a:r>
            <a:r>
              <a:rPr lang="fr-FR" baseline="30000" dirty="0" smtClean="0"/>
              <a:t>er</a:t>
            </a:r>
            <a:r>
              <a:rPr lang="fr-FR" dirty="0" smtClean="0"/>
              <a:t> lundi du mois</a:t>
            </a:r>
            <a:endParaRPr lang="fr-FR" dirty="0"/>
          </a:p>
        </p:txBody>
      </p:sp>
      <p:sp>
        <p:nvSpPr>
          <p:cNvPr id="10" name="ZoneTexte 9"/>
          <p:cNvSpPr txBox="1"/>
          <p:nvPr/>
        </p:nvSpPr>
        <p:spPr>
          <a:xfrm>
            <a:off x="410501" y="3566018"/>
            <a:ext cx="2030043" cy="369332"/>
          </a:xfrm>
          <a:prstGeom prst="rect">
            <a:avLst/>
          </a:prstGeom>
          <a:noFill/>
        </p:spPr>
        <p:txBody>
          <a:bodyPr wrap="none" rtlCol="0">
            <a:spAutoFit/>
          </a:bodyPr>
          <a:lstStyle/>
          <a:p>
            <a:r>
              <a:rPr lang="fr-FR" u="sng" dirty="0" smtClean="0"/>
              <a:t>4 groupes de travail</a:t>
            </a:r>
            <a:endParaRPr lang="fr-FR" u="sng" dirty="0"/>
          </a:p>
        </p:txBody>
      </p:sp>
      <p:sp>
        <p:nvSpPr>
          <p:cNvPr id="11" name="ZoneTexte 10"/>
          <p:cNvSpPr txBox="1"/>
          <p:nvPr/>
        </p:nvSpPr>
        <p:spPr>
          <a:xfrm>
            <a:off x="754380" y="4328160"/>
            <a:ext cx="7262566" cy="1200329"/>
          </a:xfrm>
          <a:prstGeom prst="rect">
            <a:avLst/>
          </a:prstGeom>
          <a:noFill/>
        </p:spPr>
        <p:txBody>
          <a:bodyPr wrap="none" rtlCol="0">
            <a:spAutoFit/>
          </a:bodyPr>
          <a:lstStyle/>
          <a:p>
            <a:pPr marL="342900" indent="-342900">
              <a:buFont typeface="+mj-lt"/>
              <a:buAutoNum type="arabicPeriod"/>
            </a:pPr>
            <a:r>
              <a:rPr lang="fr-FR" dirty="0" smtClean="0"/>
              <a:t>Evaluation des </a:t>
            </a:r>
            <a:r>
              <a:rPr lang="fr-FR" dirty="0"/>
              <a:t>connaissances, </a:t>
            </a:r>
            <a:r>
              <a:rPr lang="fr-FR" dirty="0" smtClean="0"/>
              <a:t>pratiques et empreinte environnementale</a:t>
            </a:r>
          </a:p>
          <a:p>
            <a:pPr marL="342900" indent="-342900">
              <a:buFont typeface="+mj-lt"/>
              <a:buAutoNum type="arabicPeriod"/>
            </a:pPr>
            <a:r>
              <a:rPr lang="fr-FR" dirty="0" smtClean="0"/>
              <a:t>Action/sensibilisation/communication</a:t>
            </a:r>
          </a:p>
          <a:p>
            <a:pPr marL="342900" indent="-342900">
              <a:buFont typeface="+mj-lt"/>
              <a:buAutoNum type="arabicPeriod"/>
            </a:pPr>
            <a:r>
              <a:rPr lang="fr-FR" dirty="0"/>
              <a:t>Animation </a:t>
            </a:r>
            <a:r>
              <a:rPr lang="fr-FR" dirty="0" smtClean="0"/>
              <a:t>scientifique</a:t>
            </a:r>
          </a:p>
          <a:p>
            <a:pPr marL="342900" indent="-342900">
              <a:buFont typeface="+mj-lt"/>
              <a:buAutoNum type="arabicPeriod"/>
            </a:pPr>
            <a:r>
              <a:rPr lang="fr-FR" dirty="0"/>
              <a:t>Veille stratégique et liens avec les acteurs</a:t>
            </a:r>
          </a:p>
        </p:txBody>
      </p:sp>
    </p:spTree>
    <p:extLst>
      <p:ext uri="{BB962C8B-B14F-4D97-AF65-F5344CB8AC3E}">
        <p14:creationId xmlns:p14="http://schemas.microsoft.com/office/powerpoint/2010/main" val="3402469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0"/>
            <a:ext cx="9312806" cy="861774"/>
          </a:xfrm>
          <a:prstGeom prst="rect">
            <a:avLst/>
          </a:prstGeom>
          <a:noFill/>
        </p:spPr>
        <p:txBody>
          <a:bodyPr wrap="none" rtlCol="0">
            <a:spAutoFit/>
          </a:bodyPr>
          <a:lstStyle/>
          <a:p>
            <a:r>
              <a:rPr lang="fr-FR" sz="3200" dirty="0" smtClean="0">
                <a:solidFill>
                  <a:schemeClr val="accent1">
                    <a:lumMod val="75000"/>
                  </a:schemeClr>
                </a:solidFill>
              </a:rPr>
              <a:t>Groupe Développement Durable du Département SBM</a:t>
            </a:r>
          </a:p>
          <a:p>
            <a:pPr algn="ctr"/>
            <a:r>
              <a:rPr lang="fr-FR" dirty="0">
                <a:solidFill>
                  <a:schemeClr val="accent1">
                    <a:lumMod val="75000"/>
                  </a:schemeClr>
                </a:solidFill>
              </a:rPr>
              <a:t>http://www.sbm.u-bordeaux.fr/developpement-durable/</a:t>
            </a: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b="7683"/>
          <a:stretch/>
        </p:blipFill>
        <p:spPr>
          <a:xfrm>
            <a:off x="1303020" y="1054425"/>
            <a:ext cx="6118860" cy="4236556"/>
          </a:xfrm>
          <a:prstGeom prst="rect">
            <a:avLst/>
          </a:prstGeom>
        </p:spPr>
      </p:pic>
      <p:sp>
        <p:nvSpPr>
          <p:cNvPr id="5" name="ZoneTexte 4"/>
          <p:cNvSpPr txBox="1"/>
          <p:nvPr/>
        </p:nvSpPr>
        <p:spPr>
          <a:xfrm>
            <a:off x="350570" y="5567979"/>
            <a:ext cx="3524491" cy="646331"/>
          </a:xfrm>
          <a:prstGeom prst="rect">
            <a:avLst/>
          </a:prstGeom>
          <a:noFill/>
        </p:spPr>
        <p:txBody>
          <a:bodyPr wrap="none" rtlCol="0">
            <a:spAutoFit/>
          </a:bodyPr>
          <a:lstStyle/>
          <a:p>
            <a:r>
              <a:rPr lang="fr-FR" dirty="0" smtClean="0"/>
              <a:t>+  des référents dans chaque unité, </a:t>
            </a:r>
          </a:p>
          <a:p>
            <a:r>
              <a:rPr lang="fr-FR" dirty="0" smtClean="0"/>
              <a:t>répartis en 4 groupes de travail :</a:t>
            </a:r>
            <a:endParaRPr lang="fr-FR" dirty="0"/>
          </a:p>
        </p:txBody>
      </p:sp>
      <p:sp>
        <p:nvSpPr>
          <p:cNvPr id="6" name="ZoneTexte 5"/>
          <p:cNvSpPr txBox="1"/>
          <p:nvPr/>
        </p:nvSpPr>
        <p:spPr>
          <a:xfrm>
            <a:off x="4899660" y="5394960"/>
            <a:ext cx="3978910" cy="1200329"/>
          </a:xfrm>
          <a:prstGeom prst="rect">
            <a:avLst/>
          </a:prstGeom>
          <a:noFill/>
        </p:spPr>
        <p:txBody>
          <a:bodyPr wrap="none" rtlCol="0">
            <a:spAutoFit/>
          </a:bodyPr>
          <a:lstStyle/>
          <a:p>
            <a:pPr marL="342900" indent="-342900">
              <a:buFont typeface="+mj-lt"/>
              <a:buAutoNum type="arabicPeriod"/>
            </a:pPr>
            <a:r>
              <a:rPr lang="fr-FR" dirty="0" smtClean="0"/>
              <a:t>Etat des lieux des pratiques actuelles</a:t>
            </a:r>
          </a:p>
          <a:p>
            <a:pPr marL="342900" indent="-342900">
              <a:buFont typeface="+mj-lt"/>
              <a:buAutoNum type="arabicPeriod"/>
            </a:pPr>
            <a:r>
              <a:rPr lang="fr-FR" dirty="0" smtClean="0"/>
              <a:t>Bilan carbone</a:t>
            </a:r>
          </a:p>
          <a:p>
            <a:pPr marL="342900" indent="-342900">
              <a:buFont typeface="+mj-lt"/>
              <a:buAutoNum type="arabicPeriod"/>
            </a:pPr>
            <a:r>
              <a:rPr lang="fr-FR" dirty="0" smtClean="0"/>
              <a:t>Recyclage des déchets (plastiques)</a:t>
            </a:r>
          </a:p>
          <a:p>
            <a:pPr marL="342900" indent="-342900">
              <a:buFont typeface="+mj-lt"/>
              <a:buAutoNum type="arabicPeriod"/>
            </a:pPr>
            <a:r>
              <a:rPr lang="fr-FR" dirty="0"/>
              <a:t>S</a:t>
            </a:r>
            <a:r>
              <a:rPr lang="fr-FR" dirty="0" smtClean="0"/>
              <a:t>ensibilisation</a:t>
            </a:r>
            <a:endParaRPr lang="fr-FR" dirty="0"/>
          </a:p>
        </p:txBody>
      </p:sp>
      <p:sp>
        <p:nvSpPr>
          <p:cNvPr id="7" name="Flèche droite 6"/>
          <p:cNvSpPr/>
          <p:nvPr/>
        </p:nvSpPr>
        <p:spPr>
          <a:xfrm>
            <a:off x="4038600" y="5879915"/>
            <a:ext cx="533983" cy="2304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162924" y="6318290"/>
            <a:ext cx="4302396" cy="276999"/>
          </a:xfrm>
          <a:prstGeom prst="rect">
            <a:avLst/>
          </a:prstGeom>
          <a:noFill/>
          <a:ln>
            <a:solidFill>
              <a:schemeClr val="accent1">
                <a:shade val="50000"/>
              </a:schemeClr>
            </a:solidFill>
          </a:ln>
        </p:spPr>
        <p:txBody>
          <a:bodyPr wrap="none" rtlCol="0">
            <a:spAutoFit/>
          </a:bodyPr>
          <a:lstStyle/>
          <a:p>
            <a:r>
              <a:rPr lang="fr-FR" sz="1200" dirty="0" smtClean="0"/>
              <a:t>U1035 : Philippe </a:t>
            </a:r>
            <a:r>
              <a:rPr lang="fr-FR" sz="1200" dirty="0" err="1" smtClean="0"/>
              <a:t>Veschambre</a:t>
            </a:r>
            <a:r>
              <a:rPr lang="fr-FR" sz="1200" dirty="0" smtClean="0"/>
              <a:t>, Véronique </a:t>
            </a:r>
            <a:r>
              <a:rPr lang="fr-FR" sz="1200" dirty="0" err="1" smtClean="0"/>
              <a:t>Trézeguet</a:t>
            </a:r>
            <a:r>
              <a:rPr lang="fr-FR" sz="1200" dirty="0" smtClean="0"/>
              <a:t>, Sarah </a:t>
            </a:r>
            <a:r>
              <a:rPr lang="fr-FR" sz="1200" dirty="0" err="1" smtClean="0"/>
              <a:t>Lesjean</a:t>
            </a:r>
            <a:endParaRPr lang="fr-FR" sz="1200" dirty="0"/>
          </a:p>
        </p:txBody>
      </p:sp>
    </p:spTree>
    <p:extLst>
      <p:ext uri="{BB962C8B-B14F-4D97-AF65-F5344CB8AC3E}">
        <p14:creationId xmlns:p14="http://schemas.microsoft.com/office/powerpoint/2010/main" val="3056083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0556" y="307535"/>
            <a:ext cx="8140690" cy="2739211"/>
          </a:xfrm>
          <a:prstGeom prst="rect">
            <a:avLst/>
          </a:prstGeom>
          <a:noFill/>
        </p:spPr>
        <p:txBody>
          <a:bodyPr wrap="none" rtlCol="0">
            <a:spAutoFit/>
          </a:bodyPr>
          <a:lstStyle/>
          <a:p>
            <a:pPr algn="ctr"/>
            <a:r>
              <a:rPr lang="fr-FR" sz="3600" dirty="0" smtClean="0">
                <a:solidFill>
                  <a:schemeClr val="accent1">
                    <a:lumMod val="75000"/>
                  </a:schemeClr>
                </a:solidFill>
              </a:rPr>
              <a:t>Développement Durable </a:t>
            </a:r>
          </a:p>
          <a:p>
            <a:pPr algn="ctr"/>
            <a:r>
              <a:rPr lang="fr-FR" sz="3600" dirty="0" smtClean="0">
                <a:solidFill>
                  <a:schemeClr val="accent1">
                    <a:lumMod val="75000"/>
                  </a:schemeClr>
                </a:solidFill>
              </a:rPr>
              <a:t>&amp; responsabilité sociétale</a:t>
            </a:r>
          </a:p>
          <a:p>
            <a:pPr algn="ctr"/>
            <a:r>
              <a:rPr lang="fr-FR" sz="3600" dirty="0" smtClean="0">
                <a:solidFill>
                  <a:schemeClr val="accent1">
                    <a:lumMod val="75000"/>
                  </a:schemeClr>
                </a:solidFill>
              </a:rPr>
              <a:t>Université de Bordeaux</a:t>
            </a:r>
          </a:p>
          <a:p>
            <a:pPr algn="ctr"/>
            <a:r>
              <a:rPr lang="fr-FR" sz="1400" dirty="0">
                <a:solidFill>
                  <a:schemeClr val="accent1">
                    <a:lumMod val="75000"/>
                  </a:schemeClr>
                </a:solidFill>
                <a:hlinkClick r:id="rId2"/>
              </a:rPr>
              <a:t>https://</a:t>
            </a:r>
            <a:r>
              <a:rPr lang="fr-FR" sz="1400" dirty="0" smtClean="0">
                <a:solidFill>
                  <a:schemeClr val="accent1">
                    <a:lumMod val="75000"/>
                  </a:schemeClr>
                </a:solidFill>
                <a:hlinkClick r:id="rId2"/>
              </a:rPr>
              <a:t>www.u-bordeaux.fr/Universite/Universite-ethique/Developpement-durable-responsabilite-societale2</a:t>
            </a:r>
            <a:endParaRPr lang="fr-FR" sz="1400" dirty="0" smtClean="0">
              <a:solidFill>
                <a:schemeClr val="accent1">
                  <a:lumMod val="75000"/>
                </a:schemeClr>
              </a:solidFill>
            </a:endParaRPr>
          </a:p>
          <a:p>
            <a:pPr algn="ctr"/>
            <a:endParaRPr lang="fr-FR" sz="1400" dirty="0" smtClean="0">
              <a:solidFill>
                <a:schemeClr val="accent1">
                  <a:lumMod val="75000"/>
                </a:schemeClr>
              </a:solidFill>
            </a:endParaRPr>
          </a:p>
          <a:p>
            <a:pPr algn="ctr"/>
            <a:endParaRPr lang="fr-FR" sz="3600" dirty="0">
              <a:solidFill>
                <a:schemeClr val="accent1">
                  <a:lumMod val="75000"/>
                </a:schemeClr>
              </a:solidFill>
            </a:endParaRPr>
          </a:p>
        </p:txBody>
      </p:sp>
      <p:sp>
        <p:nvSpPr>
          <p:cNvPr id="3" name="ZoneTexte 2"/>
          <p:cNvSpPr txBox="1"/>
          <p:nvPr/>
        </p:nvSpPr>
        <p:spPr>
          <a:xfrm>
            <a:off x="358140" y="2819400"/>
            <a:ext cx="7809317" cy="923330"/>
          </a:xfrm>
          <a:prstGeom prst="rect">
            <a:avLst/>
          </a:prstGeom>
          <a:noFill/>
        </p:spPr>
        <p:txBody>
          <a:bodyPr wrap="none" rtlCol="0">
            <a:spAutoFit/>
          </a:bodyPr>
          <a:lstStyle/>
          <a:p>
            <a:r>
              <a:rPr lang="fr-FR" u="sng" dirty="0" smtClean="0"/>
              <a:t>Responsables</a:t>
            </a:r>
          </a:p>
          <a:p>
            <a:r>
              <a:rPr lang="fr-FR" dirty="0" smtClean="0"/>
              <a:t>Antoine De </a:t>
            </a:r>
            <a:r>
              <a:rPr lang="fr-FR" dirty="0" err="1" smtClean="0"/>
              <a:t>Daruvar</a:t>
            </a:r>
            <a:r>
              <a:rPr lang="fr-FR" dirty="0" smtClean="0"/>
              <a:t>, vice président Affaires Institutionnelles</a:t>
            </a:r>
          </a:p>
          <a:p>
            <a:r>
              <a:rPr lang="fr-FR" dirty="0" smtClean="0"/>
              <a:t>Yves </a:t>
            </a:r>
            <a:r>
              <a:rPr lang="fr-FR" dirty="0" err="1" smtClean="0"/>
              <a:t>Ducq</a:t>
            </a:r>
            <a:r>
              <a:rPr lang="fr-FR" dirty="0" smtClean="0"/>
              <a:t>, </a:t>
            </a:r>
            <a:r>
              <a:rPr lang="fr-FR" dirty="0"/>
              <a:t>vice président Amélioration continue, pour le volet labellisation DDRS </a:t>
            </a:r>
          </a:p>
        </p:txBody>
      </p:sp>
      <p:sp>
        <p:nvSpPr>
          <p:cNvPr id="4" name="ZoneTexte 3"/>
          <p:cNvSpPr txBox="1"/>
          <p:nvPr/>
        </p:nvSpPr>
        <p:spPr>
          <a:xfrm>
            <a:off x="693420" y="4160520"/>
            <a:ext cx="6556988" cy="1754326"/>
          </a:xfrm>
          <a:prstGeom prst="rect">
            <a:avLst/>
          </a:prstGeom>
          <a:noFill/>
        </p:spPr>
        <p:txBody>
          <a:bodyPr wrap="none" rtlCol="0">
            <a:spAutoFit/>
          </a:bodyPr>
          <a:lstStyle/>
          <a:p>
            <a:pPr marL="285750" indent="-285750">
              <a:buFont typeface="Arial" panose="020B0604020202020204" pitchFamily="34" charset="0"/>
              <a:buChar char="•"/>
            </a:pPr>
            <a:r>
              <a:rPr lang="fr-FR" dirty="0" smtClean="0"/>
              <a:t>Charte « responsabilité sociétale »</a:t>
            </a:r>
          </a:p>
          <a:p>
            <a:pPr marL="285750" indent="-285750">
              <a:buFont typeface="Arial" panose="020B0604020202020204" pitchFamily="34" charset="0"/>
              <a:buChar char="•"/>
            </a:pPr>
            <a:r>
              <a:rPr lang="fr-FR" dirty="0" smtClean="0"/>
              <a:t>Parité, handicap, diversité</a:t>
            </a:r>
          </a:p>
          <a:p>
            <a:pPr marL="285750" indent="-285750">
              <a:buFont typeface="Arial" panose="020B0604020202020204" pitchFamily="34" charset="0"/>
              <a:buChar char="•"/>
            </a:pPr>
            <a:r>
              <a:rPr lang="fr-FR" dirty="0" smtClean="0"/>
              <a:t>Rentrée du Climat (12/10/20 campus </a:t>
            </a:r>
            <a:r>
              <a:rPr lang="fr-FR" dirty="0" err="1" smtClean="0"/>
              <a:t>Carreire</a:t>
            </a:r>
            <a:r>
              <a:rPr lang="fr-FR" dirty="0" smtClean="0"/>
              <a:t>)</a:t>
            </a:r>
          </a:p>
          <a:p>
            <a:pPr marL="285750" indent="-285750">
              <a:buFont typeface="Arial" panose="020B0604020202020204" pitchFamily="34" charset="0"/>
              <a:buChar char="•"/>
            </a:pPr>
            <a:r>
              <a:rPr lang="fr-FR" dirty="0" smtClean="0"/>
              <a:t>Schéma directeur eau-énergie</a:t>
            </a:r>
          </a:p>
          <a:p>
            <a:pPr marL="285750" indent="-285750">
              <a:buFont typeface="Arial" panose="020B0604020202020204" pitchFamily="34" charset="0"/>
              <a:buChar char="•"/>
            </a:pPr>
            <a:r>
              <a:rPr lang="fr-FR" dirty="0" smtClean="0"/>
              <a:t>Diagnostic d’actions en vue labélisation DD&amp;RS</a:t>
            </a:r>
          </a:p>
          <a:p>
            <a:pPr marL="285750" indent="-285750">
              <a:buFont typeface="Arial" panose="020B0604020202020204" pitchFamily="34" charset="0"/>
              <a:buChar char="•"/>
            </a:pPr>
            <a:r>
              <a:rPr lang="fr-FR" dirty="0" smtClean="0"/>
              <a:t>Nouveau : forfait mobilité durables (vélo et covoiturage) 200€/an</a:t>
            </a:r>
            <a:endParaRPr lang="fr-FR" dirty="0"/>
          </a:p>
        </p:txBody>
      </p:sp>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t="18064" b="18709"/>
          <a:stretch/>
        </p:blipFill>
        <p:spPr>
          <a:xfrm>
            <a:off x="5676076" y="4053840"/>
            <a:ext cx="3201224" cy="1440180"/>
          </a:xfrm>
          <a:prstGeom prst="rect">
            <a:avLst/>
          </a:prstGeom>
        </p:spPr>
      </p:pic>
      <p:sp>
        <p:nvSpPr>
          <p:cNvPr id="6" name="ZoneTexte 5"/>
          <p:cNvSpPr txBox="1"/>
          <p:nvPr/>
        </p:nvSpPr>
        <p:spPr>
          <a:xfrm>
            <a:off x="1859280" y="6103620"/>
            <a:ext cx="6003182" cy="369332"/>
          </a:xfrm>
          <a:prstGeom prst="rect">
            <a:avLst/>
          </a:prstGeom>
          <a:noFill/>
        </p:spPr>
        <p:txBody>
          <a:bodyPr wrap="none" rtlCol="0">
            <a:spAutoFit/>
          </a:bodyPr>
          <a:lstStyle/>
          <a:p>
            <a:r>
              <a:rPr lang="fr-FR" dirty="0" smtClean="0"/>
              <a:t>A venir : Conseil développement durable (consultation et avis)</a:t>
            </a:r>
            <a:endParaRPr lang="fr-FR" dirty="0"/>
          </a:p>
        </p:txBody>
      </p:sp>
    </p:spTree>
    <p:extLst>
      <p:ext uri="{BB962C8B-B14F-4D97-AF65-F5344CB8AC3E}">
        <p14:creationId xmlns:p14="http://schemas.microsoft.com/office/powerpoint/2010/main" val="3061331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31841" y="0"/>
            <a:ext cx="1313180" cy="369332"/>
          </a:xfrm>
          <a:prstGeom prst="rect">
            <a:avLst/>
          </a:prstGeom>
          <a:noFill/>
        </p:spPr>
        <p:txBody>
          <a:bodyPr wrap="none" rtlCol="0">
            <a:spAutoFit/>
          </a:bodyPr>
          <a:lstStyle/>
          <a:p>
            <a:r>
              <a:rPr lang="fr-FR" b="1" dirty="0" smtClean="0">
                <a:solidFill>
                  <a:schemeClr val="accent1">
                    <a:lumMod val="75000"/>
                  </a:schemeClr>
                </a:solidFill>
              </a:rPr>
              <a:t>A l’Inserm ?</a:t>
            </a:r>
          </a:p>
        </p:txBody>
      </p:sp>
      <p:pic>
        <p:nvPicPr>
          <p:cNvPr id="3" name="Image 2"/>
          <p:cNvPicPr>
            <a:picLocks noChangeAspect="1"/>
          </p:cNvPicPr>
          <p:nvPr/>
        </p:nvPicPr>
        <p:blipFill>
          <a:blip r:embed="rId2"/>
          <a:stretch>
            <a:fillRect/>
          </a:stretch>
        </p:blipFill>
        <p:spPr>
          <a:xfrm>
            <a:off x="1" y="495075"/>
            <a:ext cx="9144000" cy="6362925"/>
          </a:xfrm>
          <a:prstGeom prst="rect">
            <a:avLst/>
          </a:prstGeom>
        </p:spPr>
      </p:pic>
    </p:spTree>
    <p:extLst>
      <p:ext uri="{BB962C8B-B14F-4D97-AF65-F5344CB8AC3E}">
        <p14:creationId xmlns:p14="http://schemas.microsoft.com/office/powerpoint/2010/main" val="21795400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4634</TotalTime>
  <Words>821</Words>
  <Application>Microsoft Office PowerPoint</Application>
  <PresentationFormat>Affichage à l'écran (4:3)</PresentationFormat>
  <Paragraphs>96</Paragraphs>
  <Slides>14</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ＭＳ Ｐゴシック</vt:lpstr>
      <vt:lpstr>Arial</vt:lpstr>
      <vt:lpstr>Calibri</vt:lpstr>
      <vt:lpstr>Calibri Light</vt:lpstr>
      <vt:lpstr>Thème Office</vt:lpstr>
      <vt:lpstr>Développement Durable  &amp;  mobilisation de la communauté scientifique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Rôle de la « communauté scientifique »</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SARAH</dc:creator>
  <cp:lastModifiedBy>SARAH</cp:lastModifiedBy>
  <cp:revision>36</cp:revision>
  <dcterms:created xsi:type="dcterms:W3CDTF">2020-08-28T09:26:55Z</dcterms:created>
  <dcterms:modified xsi:type="dcterms:W3CDTF">2020-09-25T13:28:08Z</dcterms:modified>
</cp:coreProperties>
</file>